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69" r:id="rId3"/>
    <p:sldId id="257" r:id="rId4"/>
    <p:sldId id="258" r:id="rId5"/>
    <p:sldId id="259" r:id="rId6"/>
    <p:sldId id="260" r:id="rId7"/>
    <p:sldId id="262" r:id="rId8"/>
    <p:sldId id="267" r:id="rId9"/>
    <p:sldId id="263" r:id="rId10"/>
    <p:sldId id="264" r:id="rId11"/>
    <p:sldId id="265" r:id="rId12"/>
    <p:sldId id="268"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5" d="100"/>
          <a:sy n="75" d="100"/>
        </p:scale>
        <p:origin x="370"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47996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733672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381864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40628907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0160" y="56146"/>
            <a:ext cx="14630400" cy="8229600"/>
          </a:xfrm>
          <a:prstGeom prst="rect">
            <a:avLst/>
          </a:prstGeom>
          <a:solidFill>
            <a:srgbClr val="0D0A2C">
              <a:alpha val="75000"/>
            </a:srgbClr>
          </a:solidFill>
          <a:ln/>
        </p:spPr>
      </p:sp>
      <p:sp>
        <p:nvSpPr>
          <p:cNvPr id="6" name="Text 2"/>
          <p:cNvSpPr/>
          <p:nvPr/>
        </p:nvSpPr>
        <p:spPr>
          <a:xfrm>
            <a:off x="833199" y="5007888"/>
            <a:ext cx="7477601" cy="1421606"/>
          </a:xfrm>
          <a:prstGeom prst="rect">
            <a:avLst/>
          </a:prstGeom>
          <a:noFill/>
          <a:ln/>
        </p:spPr>
        <p:txBody>
          <a:bodyPr wrap="square" rtlCol="0" anchor="t"/>
          <a:lstStyle/>
          <a:p>
            <a:pPr marL="0" indent="0">
              <a:lnSpc>
                <a:spcPts val="2799"/>
              </a:lnSpc>
              <a:buNone/>
            </a:pPr>
            <a:endParaRPr lang="en-US" sz="1750" dirty="0"/>
          </a:p>
        </p:txBody>
      </p:sp>
      <p:sp>
        <p:nvSpPr>
          <p:cNvPr id="17" name="TextBox 16">
            <a:extLst>
              <a:ext uri="{FF2B5EF4-FFF2-40B4-BE49-F238E27FC236}">
                <a16:creationId xmlns:a16="http://schemas.microsoft.com/office/drawing/2014/main" id="{C02BBA4A-6A62-9E91-43ED-BE7A9C9F5579}"/>
              </a:ext>
            </a:extLst>
          </p:cNvPr>
          <p:cNvSpPr txBox="1"/>
          <p:nvPr/>
        </p:nvSpPr>
        <p:spPr>
          <a:xfrm>
            <a:off x="3017520" y="5007888"/>
            <a:ext cx="8950960" cy="2677656"/>
          </a:xfrm>
          <a:prstGeom prst="rect">
            <a:avLst/>
          </a:prstGeom>
          <a:noFill/>
        </p:spPr>
        <p:txBody>
          <a:bodyPr wrap="square" rtlCol="0">
            <a:spAutoFit/>
          </a:bodyPr>
          <a:lstStyle/>
          <a:p>
            <a:pPr algn="just"/>
            <a:r>
              <a:rPr lang="en-IN" sz="2800" dirty="0">
                <a:solidFill>
                  <a:schemeClr val="tx2">
                    <a:lumMod val="20000"/>
                    <a:lumOff val="80000"/>
                  </a:schemeClr>
                </a:solidFill>
                <a:latin typeface="Leelawadee UI" panose="020B0502040204020203" pitchFamily="34" charset="-34"/>
                <a:cs typeface="Leelawadee UI" panose="020B0502040204020203" pitchFamily="34" charset="-34"/>
              </a:rPr>
              <a:t>NAME – SWEETY KUMARI</a:t>
            </a:r>
          </a:p>
          <a:p>
            <a:pPr algn="just"/>
            <a:r>
              <a:rPr lang="en-IN" sz="2800" dirty="0">
                <a:solidFill>
                  <a:schemeClr val="tx2">
                    <a:lumMod val="20000"/>
                    <a:lumOff val="80000"/>
                  </a:schemeClr>
                </a:solidFill>
                <a:latin typeface="Leelawadee UI" panose="020B0502040204020203" pitchFamily="34" charset="-34"/>
                <a:cs typeface="Leelawadee UI" panose="020B0502040204020203" pitchFamily="34" charset="-34"/>
              </a:rPr>
              <a:t>SECTION – “B”</a:t>
            </a:r>
          </a:p>
          <a:p>
            <a:pPr algn="just"/>
            <a:r>
              <a:rPr lang="en-IN" sz="2800" dirty="0">
                <a:solidFill>
                  <a:schemeClr val="tx2">
                    <a:lumMod val="20000"/>
                    <a:lumOff val="80000"/>
                  </a:schemeClr>
                </a:solidFill>
                <a:latin typeface="Leelawadee UI" panose="020B0502040204020203" pitchFamily="34" charset="-34"/>
                <a:cs typeface="Leelawadee UI" panose="020B0502040204020203" pitchFamily="34" charset="-34"/>
              </a:rPr>
              <a:t>STUDENT CODE – BBA/BWU/23/104</a:t>
            </a:r>
          </a:p>
          <a:p>
            <a:pPr algn="just"/>
            <a:r>
              <a:rPr lang="en-IN" sz="2800" dirty="0">
                <a:solidFill>
                  <a:schemeClr val="tx2">
                    <a:lumMod val="20000"/>
                    <a:lumOff val="80000"/>
                  </a:schemeClr>
                </a:solidFill>
                <a:latin typeface="Leelawadee UI" panose="020B0502040204020203" pitchFamily="34" charset="-34"/>
                <a:cs typeface="Leelawadee UI" panose="020B0502040204020203" pitchFamily="34" charset="-34"/>
              </a:rPr>
              <a:t>COURSE CODE – BBA20001</a:t>
            </a:r>
          </a:p>
          <a:p>
            <a:pPr algn="just"/>
            <a:r>
              <a:rPr lang="en-IN" sz="2800" dirty="0">
                <a:solidFill>
                  <a:schemeClr val="tx2">
                    <a:lumMod val="20000"/>
                    <a:lumOff val="80000"/>
                  </a:schemeClr>
                </a:solidFill>
                <a:latin typeface="Leelawadee UI" panose="020B0502040204020203" pitchFamily="34" charset="-34"/>
                <a:cs typeface="Leelawadee UI" panose="020B0502040204020203" pitchFamily="34" charset="-34"/>
              </a:rPr>
              <a:t>COURSE NAME – PRINCIPLES OF MICROECONOMICS </a:t>
            </a:r>
          </a:p>
          <a:p>
            <a:endParaRPr lang="en-IN" sz="2800" dirty="0">
              <a:solidFill>
                <a:schemeClr val="tx2">
                  <a:lumMod val="20000"/>
                  <a:lumOff val="80000"/>
                </a:schemeClr>
              </a:solidFill>
              <a:latin typeface="Leelawadee UI" panose="020B0502040204020203" pitchFamily="34" charset="-34"/>
              <a:cs typeface="Leelawadee UI" panose="020B0502040204020203" pitchFamily="34" charset="-34"/>
            </a:endParaRPr>
          </a:p>
        </p:txBody>
      </p:sp>
      <p:pic>
        <p:nvPicPr>
          <p:cNvPr id="19" name="Picture 18">
            <a:extLst>
              <a:ext uri="{FF2B5EF4-FFF2-40B4-BE49-F238E27FC236}">
                <a16:creationId xmlns:a16="http://schemas.microsoft.com/office/drawing/2014/main" id="{44A58A75-81C3-2001-6B8B-700E6CD34118}"/>
              </a:ext>
            </a:extLst>
          </p:cNvPr>
          <p:cNvPicPr>
            <a:picLocks noChangeAspect="1"/>
          </p:cNvPicPr>
          <p:nvPr/>
        </p:nvPicPr>
        <p:blipFill>
          <a:blip r:embed="rId4"/>
          <a:stretch>
            <a:fillRect/>
          </a:stretch>
        </p:blipFill>
        <p:spPr>
          <a:xfrm>
            <a:off x="203200" y="157214"/>
            <a:ext cx="4104640" cy="1905266"/>
          </a:xfrm>
          <a:prstGeom prst="rect">
            <a:avLst/>
          </a:prstGeom>
        </p:spPr>
      </p:pic>
      <p:sp>
        <p:nvSpPr>
          <p:cNvPr id="20" name="TextBox 19">
            <a:extLst>
              <a:ext uri="{FF2B5EF4-FFF2-40B4-BE49-F238E27FC236}">
                <a16:creationId xmlns:a16="http://schemas.microsoft.com/office/drawing/2014/main" id="{53A90BB2-DD9D-8513-D2AA-24A832EF2907}"/>
              </a:ext>
            </a:extLst>
          </p:cNvPr>
          <p:cNvSpPr txBox="1"/>
          <p:nvPr/>
        </p:nvSpPr>
        <p:spPr>
          <a:xfrm>
            <a:off x="2357120" y="2265680"/>
            <a:ext cx="11165840" cy="1754326"/>
          </a:xfrm>
          <a:prstGeom prst="rect">
            <a:avLst/>
          </a:prstGeom>
          <a:noFill/>
        </p:spPr>
        <p:txBody>
          <a:bodyPr wrap="square" rtlCol="0">
            <a:spAutoFit/>
          </a:bodyPr>
          <a:lstStyle/>
          <a:p>
            <a:r>
              <a:rPr lang="en-US" sz="5400" b="1" dirty="0">
                <a:solidFill>
                  <a:schemeClr val="accent5">
                    <a:lumMod val="20000"/>
                    <a:lumOff val="80000"/>
                  </a:schemeClr>
                </a:solidFill>
                <a:latin typeface="Times New Roman" panose="02020603050405020304" pitchFamily="18" charset="0"/>
                <a:cs typeface="Times New Roman" panose="02020603050405020304" pitchFamily="18" charset="0"/>
              </a:rPr>
              <a:t>Explain price elasticity of demand and its significance in the market.</a:t>
            </a:r>
            <a:endParaRPr lang="en-IN" sz="5400" b="1" dirty="0">
              <a:solidFill>
                <a:schemeClr val="accent5">
                  <a:lumMod val="20000"/>
                  <a:lumOff val="80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0160"/>
            <a:ext cx="14630400" cy="8233648"/>
          </a:xfrm>
          <a:prstGeom prst="rect">
            <a:avLst/>
          </a:prstGeom>
          <a:solidFill>
            <a:srgbClr val="0D0A2C">
              <a:alpha val="75000"/>
            </a:srgbClr>
          </a:solidFill>
          <a:ln/>
        </p:spPr>
      </p:sp>
      <p:sp>
        <p:nvSpPr>
          <p:cNvPr id="4" name="Text 1"/>
          <p:cNvSpPr/>
          <p:nvPr/>
        </p:nvSpPr>
        <p:spPr>
          <a:xfrm>
            <a:off x="2397681" y="569357"/>
            <a:ext cx="9835039" cy="1294209"/>
          </a:xfrm>
          <a:prstGeom prst="rect">
            <a:avLst/>
          </a:prstGeom>
          <a:noFill/>
          <a:ln/>
        </p:spPr>
        <p:txBody>
          <a:bodyPr wrap="square" rtlCol="0" anchor="t"/>
          <a:lstStyle/>
          <a:p>
            <a:pPr marL="0" indent="0">
              <a:lnSpc>
                <a:spcPts val="5095"/>
              </a:lnSpc>
              <a:buNone/>
            </a:pPr>
            <a:r>
              <a:rPr lang="en-US" sz="4076" dirty="0">
                <a:solidFill>
                  <a:srgbClr val="F2F0F4"/>
                </a:solidFill>
                <a:latin typeface="Montserrat" pitchFamily="34" charset="0"/>
                <a:ea typeface="Montserrat" pitchFamily="34" charset="-122"/>
                <a:cs typeface="Montserrat" pitchFamily="34" charset="-120"/>
              </a:rPr>
              <a:t>Practical Applications of Price Elasticity of Demand</a:t>
            </a:r>
            <a:endParaRPr lang="en-US" sz="4076" dirty="0"/>
          </a:p>
        </p:txBody>
      </p:sp>
      <p:pic>
        <p:nvPicPr>
          <p:cNvPr id="5" name="Image 1" descr="preencoded.png"/>
          <p:cNvPicPr>
            <a:picLocks noChangeAspect="1"/>
          </p:cNvPicPr>
          <p:nvPr/>
        </p:nvPicPr>
        <p:blipFill>
          <a:blip r:embed="rId4"/>
          <a:stretch>
            <a:fillRect/>
          </a:stretch>
        </p:blipFill>
        <p:spPr>
          <a:xfrm>
            <a:off x="2397681" y="2277666"/>
            <a:ext cx="2225873" cy="1375648"/>
          </a:xfrm>
          <a:prstGeom prst="rect">
            <a:avLst/>
          </a:prstGeom>
        </p:spPr>
      </p:pic>
      <p:sp>
        <p:nvSpPr>
          <p:cNvPr id="6" name="Text 2"/>
          <p:cNvSpPr/>
          <p:nvPr/>
        </p:nvSpPr>
        <p:spPr>
          <a:xfrm>
            <a:off x="2397681" y="3912037"/>
            <a:ext cx="2225873" cy="646986"/>
          </a:xfrm>
          <a:prstGeom prst="rect">
            <a:avLst/>
          </a:prstGeom>
          <a:noFill/>
          <a:ln/>
        </p:spPr>
        <p:txBody>
          <a:bodyPr wrap="square" rtlCol="0" anchor="t"/>
          <a:lstStyle/>
          <a:p>
            <a:pPr marL="0" indent="0" algn="l">
              <a:lnSpc>
                <a:spcPts val="2547"/>
              </a:lnSpc>
              <a:buNone/>
            </a:pPr>
            <a:r>
              <a:rPr lang="en-US" sz="2038" dirty="0">
                <a:solidFill>
                  <a:srgbClr val="DCD7E5"/>
                </a:solidFill>
                <a:latin typeface="Montserrat" pitchFamily="34" charset="0"/>
                <a:ea typeface="Montserrat" pitchFamily="34" charset="-122"/>
                <a:cs typeface="Montserrat" pitchFamily="34" charset="-120"/>
              </a:rPr>
              <a:t>Pricing Optimization</a:t>
            </a:r>
            <a:endParaRPr lang="en-US" sz="2038" dirty="0"/>
          </a:p>
        </p:txBody>
      </p:sp>
      <p:sp>
        <p:nvSpPr>
          <p:cNvPr id="7" name="Text 3"/>
          <p:cNvSpPr/>
          <p:nvPr/>
        </p:nvSpPr>
        <p:spPr>
          <a:xfrm>
            <a:off x="2397681" y="4683204"/>
            <a:ext cx="2225873" cy="2318623"/>
          </a:xfrm>
          <a:prstGeom prst="rect">
            <a:avLst/>
          </a:prstGeom>
          <a:noFill/>
          <a:ln/>
        </p:spPr>
        <p:txBody>
          <a:bodyPr wrap="square" rtlCol="0" anchor="t"/>
          <a:lstStyle/>
          <a:p>
            <a:pPr marL="0" indent="0" algn="l">
              <a:lnSpc>
                <a:spcPts val="2609"/>
              </a:lnSpc>
              <a:buNone/>
            </a:pPr>
            <a:r>
              <a:rPr lang="en-US" dirty="0">
                <a:solidFill>
                  <a:srgbClr val="DCD7E5"/>
                </a:solidFill>
                <a:latin typeface="Heebo" pitchFamily="34" charset="0"/>
                <a:ea typeface="Heebo" pitchFamily="34" charset="-122"/>
                <a:cs typeface="Heebo" pitchFamily="34" charset="-120"/>
              </a:rPr>
              <a:t>Businesses use price elasticity data to set optimal prices that maximize revenue and profits based on consumer sensitivity to price changes.</a:t>
            </a:r>
            <a:endParaRPr lang="en-US" dirty="0"/>
          </a:p>
        </p:txBody>
      </p:sp>
      <p:pic>
        <p:nvPicPr>
          <p:cNvPr id="8" name="Image 2" descr="preencoded.png"/>
          <p:cNvPicPr>
            <a:picLocks noChangeAspect="1"/>
          </p:cNvPicPr>
          <p:nvPr/>
        </p:nvPicPr>
        <p:blipFill>
          <a:blip r:embed="rId5"/>
          <a:stretch>
            <a:fillRect/>
          </a:stretch>
        </p:blipFill>
        <p:spPr>
          <a:xfrm>
            <a:off x="4934069" y="2277666"/>
            <a:ext cx="2225873" cy="1375648"/>
          </a:xfrm>
          <a:prstGeom prst="rect">
            <a:avLst/>
          </a:prstGeom>
        </p:spPr>
      </p:pic>
      <p:sp>
        <p:nvSpPr>
          <p:cNvPr id="9" name="Text 4"/>
          <p:cNvSpPr/>
          <p:nvPr/>
        </p:nvSpPr>
        <p:spPr>
          <a:xfrm>
            <a:off x="4934069" y="3912037"/>
            <a:ext cx="2225873" cy="646986"/>
          </a:xfrm>
          <a:prstGeom prst="rect">
            <a:avLst/>
          </a:prstGeom>
          <a:noFill/>
          <a:ln/>
        </p:spPr>
        <p:txBody>
          <a:bodyPr wrap="square" rtlCol="0" anchor="t"/>
          <a:lstStyle/>
          <a:p>
            <a:pPr marL="0" indent="0" algn="l">
              <a:lnSpc>
                <a:spcPts val="2547"/>
              </a:lnSpc>
              <a:buNone/>
            </a:pPr>
            <a:r>
              <a:rPr lang="en-US" sz="2038" dirty="0">
                <a:solidFill>
                  <a:srgbClr val="DCD7E5"/>
                </a:solidFill>
                <a:latin typeface="Montserrat" pitchFamily="34" charset="0"/>
                <a:ea typeface="Montserrat" pitchFamily="34" charset="-122"/>
                <a:cs typeface="Montserrat" pitchFamily="34" charset="-120"/>
              </a:rPr>
              <a:t>Inventory Planning</a:t>
            </a:r>
            <a:endParaRPr lang="en-US" sz="2038" dirty="0"/>
          </a:p>
        </p:txBody>
      </p:sp>
      <p:sp>
        <p:nvSpPr>
          <p:cNvPr id="10" name="Text 5"/>
          <p:cNvSpPr/>
          <p:nvPr/>
        </p:nvSpPr>
        <p:spPr>
          <a:xfrm>
            <a:off x="4934069" y="4683204"/>
            <a:ext cx="2225873" cy="2981087"/>
          </a:xfrm>
          <a:prstGeom prst="rect">
            <a:avLst/>
          </a:prstGeom>
          <a:noFill/>
          <a:ln/>
        </p:spPr>
        <p:txBody>
          <a:bodyPr wrap="square" rtlCol="0" anchor="t"/>
          <a:lstStyle/>
          <a:p>
            <a:pPr marL="0" indent="0" algn="l">
              <a:lnSpc>
                <a:spcPts val="2609"/>
              </a:lnSpc>
              <a:buNone/>
            </a:pPr>
            <a:r>
              <a:rPr lang="en-US" dirty="0">
                <a:solidFill>
                  <a:srgbClr val="DCD7E5"/>
                </a:solidFill>
                <a:latin typeface="Heebo" pitchFamily="34" charset="0"/>
                <a:ea typeface="Heebo" pitchFamily="34" charset="-122"/>
                <a:cs typeface="Heebo" pitchFamily="34" charset="-120"/>
              </a:rPr>
              <a:t>Knowledge of price elasticity helps companies forecast demand and plan production to avoid stockouts or excessive inventory for products with varying price sensitivity.</a:t>
            </a:r>
            <a:endParaRPr lang="en-US" dirty="0"/>
          </a:p>
        </p:txBody>
      </p:sp>
      <p:pic>
        <p:nvPicPr>
          <p:cNvPr id="11" name="Image 3" descr="preencoded.png"/>
          <p:cNvPicPr>
            <a:picLocks noChangeAspect="1"/>
          </p:cNvPicPr>
          <p:nvPr/>
        </p:nvPicPr>
        <p:blipFill>
          <a:blip r:embed="rId6"/>
          <a:stretch>
            <a:fillRect/>
          </a:stretch>
        </p:blipFill>
        <p:spPr>
          <a:xfrm>
            <a:off x="7470458" y="2277666"/>
            <a:ext cx="2225873" cy="1375648"/>
          </a:xfrm>
          <a:prstGeom prst="rect">
            <a:avLst/>
          </a:prstGeom>
        </p:spPr>
      </p:pic>
      <p:sp>
        <p:nvSpPr>
          <p:cNvPr id="12" name="Text 6"/>
          <p:cNvSpPr/>
          <p:nvPr/>
        </p:nvSpPr>
        <p:spPr>
          <a:xfrm>
            <a:off x="7470458" y="3912037"/>
            <a:ext cx="2225873" cy="323493"/>
          </a:xfrm>
          <a:prstGeom prst="rect">
            <a:avLst/>
          </a:prstGeom>
          <a:noFill/>
          <a:ln/>
        </p:spPr>
        <p:txBody>
          <a:bodyPr wrap="none" rtlCol="0" anchor="t"/>
          <a:lstStyle/>
          <a:p>
            <a:pPr marL="0" indent="0" algn="l">
              <a:lnSpc>
                <a:spcPts val="2547"/>
              </a:lnSpc>
              <a:buNone/>
            </a:pPr>
            <a:r>
              <a:rPr lang="en-US" sz="2038" dirty="0">
                <a:solidFill>
                  <a:srgbClr val="DCD7E5"/>
                </a:solidFill>
                <a:latin typeface="Montserrat" pitchFamily="34" charset="0"/>
                <a:ea typeface="Montserrat" pitchFamily="34" charset="-122"/>
                <a:cs typeface="Montserrat" pitchFamily="34" charset="-120"/>
              </a:rPr>
              <a:t>Policy Decisions</a:t>
            </a:r>
            <a:endParaRPr lang="en-US" sz="2038" dirty="0"/>
          </a:p>
        </p:txBody>
      </p:sp>
      <p:sp>
        <p:nvSpPr>
          <p:cNvPr id="13" name="Text 7"/>
          <p:cNvSpPr/>
          <p:nvPr/>
        </p:nvSpPr>
        <p:spPr>
          <a:xfrm>
            <a:off x="7470458" y="4359712"/>
            <a:ext cx="2225873" cy="2649855"/>
          </a:xfrm>
          <a:prstGeom prst="rect">
            <a:avLst/>
          </a:prstGeom>
          <a:noFill/>
          <a:ln/>
        </p:spPr>
        <p:txBody>
          <a:bodyPr wrap="square" rtlCol="0" anchor="t"/>
          <a:lstStyle/>
          <a:p>
            <a:pPr marL="0" indent="0" algn="l">
              <a:lnSpc>
                <a:spcPts val="2609"/>
              </a:lnSpc>
              <a:buNone/>
            </a:pPr>
            <a:r>
              <a:rPr lang="en-US" dirty="0">
                <a:solidFill>
                  <a:srgbClr val="DCD7E5"/>
                </a:solidFill>
                <a:latin typeface="Heebo" pitchFamily="34" charset="0"/>
                <a:ea typeface="Heebo" pitchFamily="34" charset="-122"/>
                <a:cs typeface="Heebo" pitchFamily="34" charset="-120"/>
              </a:rPr>
              <a:t>Policymakers rely on price elasticity analysis to assess the impact of taxes, subsidies, and regulations on consumer behavior and overall market outcomes.</a:t>
            </a:r>
            <a:endParaRPr lang="en-US" dirty="0"/>
          </a:p>
        </p:txBody>
      </p:sp>
      <p:pic>
        <p:nvPicPr>
          <p:cNvPr id="14" name="Image 4" descr="preencoded.png"/>
          <p:cNvPicPr>
            <a:picLocks noChangeAspect="1"/>
          </p:cNvPicPr>
          <p:nvPr/>
        </p:nvPicPr>
        <p:blipFill>
          <a:blip r:embed="rId7"/>
          <a:stretch>
            <a:fillRect/>
          </a:stretch>
        </p:blipFill>
        <p:spPr>
          <a:xfrm>
            <a:off x="10006846" y="2277666"/>
            <a:ext cx="2225873" cy="1375648"/>
          </a:xfrm>
          <a:prstGeom prst="rect">
            <a:avLst/>
          </a:prstGeom>
        </p:spPr>
      </p:pic>
      <p:sp>
        <p:nvSpPr>
          <p:cNvPr id="15" name="Text 8"/>
          <p:cNvSpPr/>
          <p:nvPr/>
        </p:nvSpPr>
        <p:spPr>
          <a:xfrm>
            <a:off x="10006846" y="3912037"/>
            <a:ext cx="2225873" cy="646986"/>
          </a:xfrm>
          <a:prstGeom prst="rect">
            <a:avLst/>
          </a:prstGeom>
          <a:noFill/>
          <a:ln/>
        </p:spPr>
        <p:txBody>
          <a:bodyPr wrap="square" rtlCol="0" anchor="t"/>
          <a:lstStyle/>
          <a:p>
            <a:pPr marL="0" indent="0" algn="l">
              <a:lnSpc>
                <a:spcPts val="2547"/>
              </a:lnSpc>
              <a:buNone/>
            </a:pPr>
            <a:r>
              <a:rPr lang="en-US" sz="2038" dirty="0">
                <a:solidFill>
                  <a:srgbClr val="DCD7E5"/>
                </a:solidFill>
                <a:latin typeface="Montserrat" pitchFamily="34" charset="0"/>
                <a:ea typeface="Montserrat" pitchFamily="34" charset="-122"/>
                <a:cs typeface="Montserrat" pitchFamily="34" charset="-120"/>
              </a:rPr>
              <a:t>Market Segmentation</a:t>
            </a:r>
            <a:endParaRPr lang="en-US" sz="2038" dirty="0"/>
          </a:p>
        </p:txBody>
      </p:sp>
      <p:sp>
        <p:nvSpPr>
          <p:cNvPr id="16" name="Text 9"/>
          <p:cNvSpPr/>
          <p:nvPr/>
        </p:nvSpPr>
        <p:spPr>
          <a:xfrm>
            <a:off x="10006846" y="4683204"/>
            <a:ext cx="2347714" cy="2649855"/>
          </a:xfrm>
          <a:prstGeom prst="rect">
            <a:avLst/>
          </a:prstGeom>
          <a:noFill/>
          <a:ln/>
        </p:spPr>
        <p:txBody>
          <a:bodyPr wrap="square" rtlCol="0" anchor="t"/>
          <a:lstStyle/>
          <a:p>
            <a:pPr marL="0" indent="0" algn="l">
              <a:lnSpc>
                <a:spcPts val="2609"/>
              </a:lnSpc>
              <a:buNone/>
            </a:pPr>
            <a:r>
              <a:rPr lang="en-US" dirty="0">
                <a:solidFill>
                  <a:srgbClr val="DCD7E5"/>
                </a:solidFill>
                <a:latin typeface="Heebo" pitchFamily="34" charset="0"/>
                <a:ea typeface="Heebo" pitchFamily="34" charset="-122"/>
                <a:cs typeface="Heebo" pitchFamily="34" charset="-120"/>
              </a:rPr>
              <a:t>Businesses can identify and target customer segments with varying price sensitivities, allowing them to implement differential pricing strategies for maximum profitability.</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586984"/>
            <a:ext cx="858643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Conclusion and Key Takeaways</a:t>
            </a:r>
            <a:endParaRPr lang="en-US" sz="4374" dirty="0"/>
          </a:p>
        </p:txBody>
      </p:sp>
      <p:sp>
        <p:nvSpPr>
          <p:cNvPr id="5" name="Text 2"/>
          <p:cNvSpPr/>
          <p:nvPr/>
        </p:nvSpPr>
        <p:spPr>
          <a:xfrm>
            <a:off x="2393394" y="2725698"/>
            <a:ext cx="10199013"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2000" b="1" dirty="0">
                <a:solidFill>
                  <a:srgbClr val="DCD7E5"/>
                </a:solidFill>
                <a:latin typeface="Heebo" pitchFamily="34" charset="0"/>
                <a:ea typeface="Heebo" pitchFamily="34" charset="-122"/>
                <a:cs typeface="Heebo" pitchFamily="34" charset="-120"/>
              </a:rPr>
              <a:t>Vital Business Metric:</a:t>
            </a:r>
            <a:r>
              <a:rPr lang="en-US" sz="2000" dirty="0">
                <a:solidFill>
                  <a:srgbClr val="DCD7E5"/>
                </a:solidFill>
                <a:latin typeface="Heebo" pitchFamily="34" charset="0"/>
                <a:ea typeface="Heebo" pitchFamily="34" charset="-122"/>
                <a:cs typeface="Heebo" pitchFamily="34" charset="-120"/>
              </a:rPr>
              <a:t> Price elasticity of demand is a critical concept that enables companies to set optimal prices, forecast revenue, and manage inventory effectively.</a:t>
            </a:r>
            <a:endParaRPr lang="en-US" sz="2000" dirty="0"/>
          </a:p>
        </p:txBody>
      </p:sp>
      <p:sp>
        <p:nvSpPr>
          <p:cNvPr id="6" name="Text 3"/>
          <p:cNvSpPr/>
          <p:nvPr/>
        </p:nvSpPr>
        <p:spPr>
          <a:xfrm>
            <a:off x="2393394" y="3525322"/>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2000" b="1" dirty="0">
                <a:solidFill>
                  <a:srgbClr val="DCD7E5"/>
                </a:solidFill>
                <a:latin typeface="Heebo" pitchFamily="34" charset="0"/>
                <a:ea typeface="Heebo" pitchFamily="34" charset="-122"/>
                <a:cs typeface="Heebo" pitchFamily="34" charset="-120"/>
              </a:rPr>
              <a:t>Responsive Pricing Strategies:</a:t>
            </a:r>
            <a:r>
              <a:rPr lang="en-US" sz="2000" dirty="0">
                <a:solidFill>
                  <a:srgbClr val="DCD7E5"/>
                </a:solidFill>
                <a:latin typeface="Heebo" pitchFamily="34" charset="0"/>
                <a:ea typeface="Heebo" pitchFamily="34" charset="-122"/>
                <a:cs typeface="Heebo" pitchFamily="34" charset="-120"/>
              </a:rPr>
              <a:t> Understanding how price changes impact consumer demand allows firms to dynamically adjust prices to maximize profitability.</a:t>
            </a:r>
            <a:endParaRPr lang="en-US" sz="2000" dirty="0"/>
          </a:p>
        </p:txBody>
      </p:sp>
      <p:sp>
        <p:nvSpPr>
          <p:cNvPr id="7" name="Text 4"/>
          <p:cNvSpPr/>
          <p:nvPr/>
        </p:nvSpPr>
        <p:spPr>
          <a:xfrm>
            <a:off x="2393394" y="4324945"/>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2000" b="1" dirty="0">
                <a:solidFill>
                  <a:srgbClr val="DCD7E5"/>
                </a:solidFill>
                <a:latin typeface="Heebo" pitchFamily="34" charset="0"/>
                <a:ea typeface="Heebo" pitchFamily="34" charset="-122"/>
                <a:cs typeface="Heebo" pitchFamily="34" charset="-120"/>
              </a:rPr>
              <a:t>Holistic Market Analysis:</a:t>
            </a:r>
            <a:r>
              <a:rPr lang="en-US" sz="2000" dirty="0">
                <a:solidFill>
                  <a:srgbClr val="DCD7E5"/>
                </a:solidFill>
                <a:latin typeface="Heebo" pitchFamily="34" charset="0"/>
                <a:ea typeface="Heebo" pitchFamily="34" charset="-122"/>
                <a:cs typeface="Heebo" pitchFamily="34" charset="-120"/>
              </a:rPr>
              <a:t> Analyzing price elasticity provides valuable insights into consumer behavior, product substitution, and the overall competitive landscape.</a:t>
            </a:r>
            <a:endParaRPr lang="en-US" sz="2000" dirty="0"/>
          </a:p>
        </p:txBody>
      </p:sp>
      <p:sp>
        <p:nvSpPr>
          <p:cNvPr id="8" name="Text 5"/>
          <p:cNvSpPr/>
          <p:nvPr/>
        </p:nvSpPr>
        <p:spPr>
          <a:xfrm>
            <a:off x="2393394" y="5124569"/>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4"/>
            </a:pPr>
            <a:r>
              <a:rPr lang="en-US" sz="2000" b="1" dirty="0">
                <a:solidFill>
                  <a:srgbClr val="DCD7E5"/>
                </a:solidFill>
                <a:latin typeface="Heebo" pitchFamily="34" charset="0"/>
                <a:ea typeface="Heebo" pitchFamily="34" charset="-122"/>
                <a:cs typeface="Heebo" pitchFamily="34" charset="-120"/>
              </a:rPr>
              <a:t>Informed Policy Decisions:</a:t>
            </a:r>
            <a:r>
              <a:rPr lang="en-US" sz="2000" dirty="0">
                <a:solidFill>
                  <a:srgbClr val="DCD7E5"/>
                </a:solidFill>
                <a:latin typeface="Heebo" pitchFamily="34" charset="0"/>
                <a:ea typeface="Heebo" pitchFamily="34" charset="-122"/>
                <a:cs typeface="Heebo" pitchFamily="34" charset="-120"/>
              </a:rPr>
              <a:t> Policymakers rely on price elasticity data to assess the impact of economic policies and regulations on consumer welfare.</a:t>
            </a:r>
            <a:endParaRPr lang="en-US" sz="2000" dirty="0"/>
          </a:p>
        </p:txBody>
      </p:sp>
      <p:sp>
        <p:nvSpPr>
          <p:cNvPr id="9" name="Text 6"/>
          <p:cNvSpPr/>
          <p:nvPr/>
        </p:nvSpPr>
        <p:spPr>
          <a:xfrm>
            <a:off x="2393394" y="5924193"/>
            <a:ext cx="10199013" cy="718423"/>
          </a:xfrm>
          <a:prstGeom prst="rect">
            <a:avLst/>
          </a:prstGeom>
          <a:noFill/>
          <a:ln/>
        </p:spPr>
        <p:txBody>
          <a:bodyPr wrap="square" rtlCol="0" anchor="t"/>
          <a:lstStyle/>
          <a:p>
            <a:pPr marL="342900" indent="-342900" algn="l">
              <a:lnSpc>
                <a:spcPts val="2799"/>
              </a:lnSpc>
              <a:buSzPct val="100000"/>
              <a:buFont typeface="+mj-lt"/>
              <a:buAutoNum type="arabicPeriod" startAt="5"/>
            </a:pPr>
            <a:r>
              <a:rPr lang="en-US" sz="2000" b="1" dirty="0">
                <a:solidFill>
                  <a:srgbClr val="DCD7E5"/>
                </a:solidFill>
                <a:latin typeface="Heebo" pitchFamily="34" charset="0"/>
                <a:ea typeface="Heebo" pitchFamily="34" charset="-122"/>
                <a:cs typeface="Heebo" pitchFamily="34" charset="-120"/>
              </a:rPr>
              <a:t>Continuous Improvement:</a:t>
            </a:r>
            <a:r>
              <a:rPr lang="en-US" sz="2000" dirty="0">
                <a:solidFill>
                  <a:srgbClr val="DCD7E5"/>
                </a:solidFill>
                <a:latin typeface="Heebo" pitchFamily="34" charset="0"/>
                <a:ea typeface="Heebo" pitchFamily="34" charset="-122"/>
                <a:cs typeface="Heebo" pitchFamily="34" charset="-120"/>
              </a:rPr>
              <a:t> Regularly monitoring and updating price elasticity measurements enables businesses to stay agile and responsive to evolving market conditions. </a:t>
            </a:r>
            <a:r>
              <a:rPr lang="en-US" sz="2000" dirty="0">
                <a:solidFill>
                  <a:srgbClr val="000000"/>
                </a:solidFill>
                <a:latin typeface="Heebo" pitchFamily="34" charset="0"/>
                <a:ea typeface="Heebo" pitchFamily="34" charset="-122"/>
                <a:cs typeface="Heebo" pitchFamily="34" charset="-120"/>
              </a:rPr>
              <a:t>🚀</a:t>
            </a:r>
            <a:endParaRPr lang="en-US" sz="2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769752" y="3860403"/>
            <a:ext cx="8586430" cy="1513840"/>
          </a:xfrm>
          <a:prstGeom prst="rect">
            <a:avLst/>
          </a:prstGeom>
          <a:noFill/>
          <a:ln/>
        </p:spPr>
        <p:txBody>
          <a:bodyPr wrap="none" rtlCol="0" anchor="t"/>
          <a:lstStyle/>
          <a:p>
            <a:pPr marL="0" indent="0" algn="ctr">
              <a:lnSpc>
                <a:spcPts val="5468"/>
              </a:lnSpc>
              <a:buNone/>
            </a:pPr>
            <a:r>
              <a:rPr lang="en-US" sz="4374" dirty="0">
                <a:solidFill>
                  <a:srgbClr val="F2F0F4"/>
                </a:solidFill>
                <a:latin typeface="Montserrat" pitchFamily="34" charset="0"/>
                <a:ea typeface="Montserrat" pitchFamily="34" charset="-122"/>
                <a:cs typeface="Montserrat" pitchFamily="34" charset="-120"/>
              </a:rPr>
              <a:t>THANK YOU</a:t>
            </a:r>
            <a:endParaRPr lang="en-US" sz="4374" dirty="0"/>
          </a:p>
        </p:txBody>
      </p:sp>
      <p:sp>
        <p:nvSpPr>
          <p:cNvPr id="5" name="Text 2"/>
          <p:cNvSpPr/>
          <p:nvPr/>
        </p:nvSpPr>
        <p:spPr>
          <a:xfrm>
            <a:off x="2393394" y="2725698"/>
            <a:ext cx="10199013" cy="710803"/>
          </a:xfrm>
          <a:prstGeom prst="rect">
            <a:avLst/>
          </a:prstGeom>
          <a:noFill/>
          <a:ln/>
        </p:spPr>
        <p:txBody>
          <a:bodyPr wrap="square" rtlCol="0" anchor="t"/>
          <a:lstStyle/>
          <a:p>
            <a:pPr marL="342900" indent="-342900" algn="l">
              <a:lnSpc>
                <a:spcPts val="2799"/>
              </a:lnSpc>
              <a:buSzPct val="100000"/>
              <a:buFont typeface="+mj-lt"/>
              <a:buAutoNum type="arabicPeriod"/>
            </a:pPr>
            <a:endParaRPr lang="en-US" sz="1750" dirty="0"/>
          </a:p>
        </p:txBody>
      </p:sp>
      <p:sp>
        <p:nvSpPr>
          <p:cNvPr id="6" name="Text 3"/>
          <p:cNvSpPr/>
          <p:nvPr/>
        </p:nvSpPr>
        <p:spPr>
          <a:xfrm>
            <a:off x="2393394" y="3525322"/>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2"/>
            </a:pPr>
            <a:endParaRPr lang="en-US" sz="1750" dirty="0"/>
          </a:p>
        </p:txBody>
      </p:sp>
      <p:sp>
        <p:nvSpPr>
          <p:cNvPr id="7" name="Text 4"/>
          <p:cNvSpPr/>
          <p:nvPr/>
        </p:nvSpPr>
        <p:spPr>
          <a:xfrm>
            <a:off x="2393394" y="4324945"/>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3"/>
            </a:pPr>
            <a:endParaRPr lang="en-US" sz="1750" dirty="0"/>
          </a:p>
        </p:txBody>
      </p:sp>
      <p:sp>
        <p:nvSpPr>
          <p:cNvPr id="8" name="Text 5"/>
          <p:cNvSpPr/>
          <p:nvPr/>
        </p:nvSpPr>
        <p:spPr>
          <a:xfrm>
            <a:off x="2393394" y="5124569"/>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4"/>
            </a:pPr>
            <a:endParaRPr lang="en-US" sz="1750" dirty="0"/>
          </a:p>
        </p:txBody>
      </p:sp>
      <p:sp>
        <p:nvSpPr>
          <p:cNvPr id="9" name="Text 6"/>
          <p:cNvSpPr/>
          <p:nvPr/>
        </p:nvSpPr>
        <p:spPr>
          <a:xfrm>
            <a:off x="2393394" y="5924193"/>
            <a:ext cx="10199013" cy="718423"/>
          </a:xfrm>
          <a:prstGeom prst="rect">
            <a:avLst/>
          </a:prstGeom>
          <a:noFill/>
          <a:ln/>
        </p:spPr>
        <p:txBody>
          <a:bodyPr wrap="square" rtlCol="0" anchor="t"/>
          <a:lstStyle/>
          <a:p>
            <a:pPr marL="342900" indent="-342900" algn="l">
              <a:lnSpc>
                <a:spcPts val="2799"/>
              </a:lnSpc>
              <a:buSzPct val="100000"/>
              <a:buFont typeface="+mj-lt"/>
              <a:buAutoNum type="arabicPeriod" startAt="5"/>
            </a:pPr>
            <a:endParaRPr lang="en-US" sz="1750" dirty="0"/>
          </a:p>
        </p:txBody>
      </p:sp>
    </p:spTree>
    <p:extLst>
      <p:ext uri="{BB962C8B-B14F-4D97-AF65-F5344CB8AC3E}">
        <p14:creationId xmlns:p14="http://schemas.microsoft.com/office/powerpoint/2010/main" val="125286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0160"/>
            <a:ext cx="14630400" cy="8229600"/>
          </a:xfrm>
          <a:prstGeom prst="rect">
            <a:avLst/>
          </a:prstGeom>
          <a:solidFill>
            <a:srgbClr val="0D0A2C">
              <a:alpha val="75000"/>
            </a:srgbClr>
          </a:solidFill>
          <a:ln/>
        </p:spPr>
      </p:sp>
      <p:sp>
        <p:nvSpPr>
          <p:cNvPr id="5" name="Text 1"/>
          <p:cNvSpPr/>
          <p:nvPr/>
        </p:nvSpPr>
        <p:spPr>
          <a:xfrm>
            <a:off x="833199" y="1799987"/>
            <a:ext cx="7477601" cy="2874645"/>
          </a:xfrm>
          <a:prstGeom prst="rect">
            <a:avLst/>
          </a:prstGeom>
          <a:noFill/>
          <a:ln/>
        </p:spPr>
        <p:txBody>
          <a:bodyPr wrap="square" rtlCol="0" anchor="t"/>
          <a:lstStyle/>
          <a:p>
            <a:pPr marL="0" indent="0">
              <a:lnSpc>
                <a:spcPts val="7545"/>
              </a:lnSpc>
              <a:buNone/>
            </a:pPr>
            <a:r>
              <a:rPr lang="en-US" sz="6036" dirty="0">
                <a:solidFill>
                  <a:srgbClr val="F2F0F4"/>
                </a:solidFill>
                <a:latin typeface="Montserrat" pitchFamily="34" charset="0"/>
                <a:ea typeface="Montserrat" pitchFamily="34" charset="-122"/>
                <a:cs typeface="Montserrat" pitchFamily="34" charset="-120"/>
              </a:rPr>
              <a:t>Introduction to Price Elasticity of Demand</a:t>
            </a:r>
            <a:endParaRPr lang="en-US" sz="6036" dirty="0"/>
          </a:p>
        </p:txBody>
      </p:sp>
      <p:sp>
        <p:nvSpPr>
          <p:cNvPr id="6" name="Text 2"/>
          <p:cNvSpPr/>
          <p:nvPr/>
        </p:nvSpPr>
        <p:spPr>
          <a:xfrm>
            <a:off x="833199" y="5007888"/>
            <a:ext cx="7477601" cy="1421606"/>
          </a:xfrm>
          <a:prstGeom prst="rect">
            <a:avLst/>
          </a:prstGeom>
          <a:noFill/>
          <a:ln/>
        </p:spPr>
        <p:txBody>
          <a:bodyPr wrap="square" rtlCol="0" anchor="t"/>
          <a:lstStyle/>
          <a:p>
            <a:pPr marL="0" indent="0">
              <a:lnSpc>
                <a:spcPts val="2799"/>
              </a:lnSpc>
              <a:buNone/>
            </a:pPr>
            <a:r>
              <a:rPr lang="en-US" sz="2400" dirty="0">
                <a:solidFill>
                  <a:srgbClr val="DCD7E5"/>
                </a:solidFill>
                <a:latin typeface="Heebo" pitchFamily="34" charset="0"/>
                <a:ea typeface="Heebo" pitchFamily="34" charset="-122"/>
                <a:cs typeface="Heebo" pitchFamily="34" charset="-120"/>
              </a:rPr>
              <a:t>Price elasticity of demand is a fundamental economic concept that measures the responsiveness of consumer demand to changes in the price of a product or service. Understanding this concept is crucial for businesses to make informed pricing decisions and optimize revenue.</a:t>
            </a:r>
            <a:endParaRPr lang="en-US" sz="2400" dirty="0"/>
          </a:p>
        </p:txBody>
      </p:sp>
      <p:pic>
        <p:nvPicPr>
          <p:cNvPr id="9" name="Picture 8">
            <a:extLst>
              <a:ext uri="{FF2B5EF4-FFF2-40B4-BE49-F238E27FC236}">
                <a16:creationId xmlns:a16="http://schemas.microsoft.com/office/drawing/2014/main" id="{54E6982C-B100-42F5-DC76-C9F3C4892722}"/>
              </a:ext>
            </a:extLst>
          </p:cNvPr>
          <p:cNvPicPr>
            <a:picLocks noChangeAspect="1"/>
          </p:cNvPicPr>
          <p:nvPr/>
        </p:nvPicPr>
        <p:blipFill rotWithShape="1">
          <a:blip r:embed="rId4"/>
          <a:srcRect b="5146"/>
          <a:stretch/>
        </p:blipFill>
        <p:spPr>
          <a:xfrm>
            <a:off x="9500552" y="1799987"/>
            <a:ext cx="4652328" cy="4649004"/>
          </a:xfrm>
          <a:prstGeom prst="rect">
            <a:avLst/>
          </a:prstGeom>
        </p:spPr>
      </p:pic>
    </p:spTree>
    <p:extLst>
      <p:ext uri="{BB962C8B-B14F-4D97-AF65-F5344CB8AC3E}">
        <p14:creationId xmlns:p14="http://schemas.microsoft.com/office/powerpoint/2010/main" val="1064333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463193" y="1115417"/>
            <a:ext cx="10554414"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Definition of Price Elasticity of Demand</a:t>
            </a:r>
            <a:endParaRPr lang="en-US" sz="4374" dirty="0"/>
          </a:p>
        </p:txBody>
      </p:sp>
      <p:sp>
        <p:nvSpPr>
          <p:cNvPr id="7" name="Text 3"/>
          <p:cNvSpPr/>
          <p:nvPr/>
        </p:nvSpPr>
        <p:spPr>
          <a:xfrm>
            <a:off x="609601" y="3180080"/>
            <a:ext cx="8483600" cy="3190240"/>
          </a:xfrm>
          <a:prstGeom prst="rect">
            <a:avLst/>
          </a:prstGeom>
          <a:noFill/>
          <a:ln/>
        </p:spPr>
        <p:txBody>
          <a:bodyPr wrap="square" rtlCol="0" anchor="t"/>
          <a:lstStyle/>
          <a:p>
            <a:pPr marL="0" indent="0">
              <a:lnSpc>
                <a:spcPts val="2799"/>
              </a:lnSpc>
              <a:buNone/>
            </a:pPr>
            <a:r>
              <a:rPr lang="en-US" sz="2400" dirty="0">
                <a:solidFill>
                  <a:srgbClr val="DCD7E5"/>
                </a:solidFill>
                <a:latin typeface="Heebo" pitchFamily="34" charset="0"/>
                <a:ea typeface="Heebo" pitchFamily="34" charset="-122"/>
                <a:cs typeface="Heebo" pitchFamily="34" charset="-120"/>
              </a:rPr>
              <a:t>Price elasticity of demand measures the sensitivity of consumer demand to changes in the price of a product. It quantifies the percentage change in quantity demanded relative to the percentage change in price. This concept is crucial for businesses to understand and optimize pricing strategies.</a:t>
            </a:r>
            <a:endParaRPr lang="en-US" sz="2400" dirty="0"/>
          </a:p>
        </p:txBody>
      </p:sp>
      <p:pic>
        <p:nvPicPr>
          <p:cNvPr id="10" name="Picture 9">
            <a:extLst>
              <a:ext uri="{FF2B5EF4-FFF2-40B4-BE49-F238E27FC236}">
                <a16:creationId xmlns:a16="http://schemas.microsoft.com/office/drawing/2014/main" id="{4F5045EF-208B-5628-F2FB-01B088CBF0E3}"/>
              </a:ext>
            </a:extLst>
          </p:cNvPr>
          <p:cNvPicPr>
            <a:picLocks noChangeAspect="1"/>
          </p:cNvPicPr>
          <p:nvPr/>
        </p:nvPicPr>
        <p:blipFill>
          <a:blip r:embed="rId5"/>
          <a:stretch>
            <a:fillRect/>
          </a:stretch>
        </p:blipFill>
        <p:spPr>
          <a:xfrm>
            <a:off x="8849360" y="2504162"/>
            <a:ext cx="5552312" cy="332963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037993" y="3487460"/>
            <a:ext cx="10554414"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Factors Affecting Price Elasticity of Demand</a:t>
            </a:r>
            <a:endParaRPr lang="en-US" sz="4374" dirty="0"/>
          </a:p>
        </p:txBody>
      </p:sp>
      <p:sp>
        <p:nvSpPr>
          <p:cNvPr id="6" name="Text 2"/>
          <p:cNvSpPr/>
          <p:nvPr/>
        </p:nvSpPr>
        <p:spPr>
          <a:xfrm>
            <a:off x="2393394" y="5209461"/>
            <a:ext cx="10199013" cy="710803"/>
          </a:xfrm>
          <a:prstGeom prst="rect">
            <a:avLst/>
          </a:prstGeom>
          <a:noFill/>
          <a:ln/>
        </p:spPr>
        <p:txBody>
          <a:bodyPr wrap="square" rtlCol="0" anchor="t"/>
          <a:lstStyle/>
          <a:p>
            <a:pPr marL="342900" indent="-342900" algn="l">
              <a:lnSpc>
                <a:spcPts val="2799"/>
              </a:lnSpc>
              <a:buSzPct val="100000"/>
              <a:buChar char="•"/>
            </a:pPr>
            <a:r>
              <a:rPr lang="en-US" sz="2000" b="1" dirty="0">
                <a:solidFill>
                  <a:srgbClr val="DCD7E5"/>
                </a:solidFill>
                <a:latin typeface="Heebo" pitchFamily="34" charset="0"/>
                <a:ea typeface="Heebo" pitchFamily="34" charset="-122"/>
                <a:cs typeface="Heebo" pitchFamily="34" charset="-120"/>
              </a:rPr>
              <a:t>Product Necessity:</a:t>
            </a:r>
            <a:r>
              <a:rPr lang="en-US" sz="2000" dirty="0">
                <a:solidFill>
                  <a:srgbClr val="DCD7E5"/>
                </a:solidFill>
                <a:latin typeface="Heebo" pitchFamily="34" charset="0"/>
                <a:ea typeface="Heebo" pitchFamily="34" charset="-122"/>
                <a:cs typeface="Heebo" pitchFamily="34" charset="-120"/>
              </a:rPr>
              <a:t> Goods and services considered essential have lower price elasticity, as consumers are less responsive to price changes.</a:t>
            </a:r>
            <a:endParaRPr lang="en-US" sz="2000" dirty="0"/>
          </a:p>
        </p:txBody>
      </p:sp>
      <p:sp>
        <p:nvSpPr>
          <p:cNvPr id="7" name="Text 3"/>
          <p:cNvSpPr/>
          <p:nvPr/>
        </p:nvSpPr>
        <p:spPr>
          <a:xfrm>
            <a:off x="2393394" y="6009084"/>
            <a:ext cx="10199013" cy="710803"/>
          </a:xfrm>
          <a:prstGeom prst="rect">
            <a:avLst/>
          </a:prstGeom>
          <a:noFill/>
          <a:ln/>
        </p:spPr>
        <p:txBody>
          <a:bodyPr wrap="square" rtlCol="0" anchor="t"/>
          <a:lstStyle/>
          <a:p>
            <a:pPr marL="342900" indent="-342900" algn="l">
              <a:lnSpc>
                <a:spcPts val="2799"/>
              </a:lnSpc>
              <a:buSzPct val="100000"/>
              <a:buChar char="•"/>
            </a:pPr>
            <a:r>
              <a:rPr lang="en-US" sz="2000" b="1" dirty="0">
                <a:solidFill>
                  <a:srgbClr val="DCD7E5"/>
                </a:solidFill>
                <a:latin typeface="Heebo" pitchFamily="34" charset="0"/>
                <a:ea typeface="Heebo" pitchFamily="34" charset="-122"/>
                <a:cs typeface="Heebo" pitchFamily="34" charset="-120"/>
              </a:rPr>
              <a:t>Availability of Substitutes:</a:t>
            </a:r>
            <a:r>
              <a:rPr lang="en-US" sz="2000" dirty="0">
                <a:solidFill>
                  <a:srgbClr val="DCD7E5"/>
                </a:solidFill>
                <a:latin typeface="Heebo" pitchFamily="34" charset="0"/>
                <a:ea typeface="Heebo" pitchFamily="34" charset="-122"/>
                <a:cs typeface="Heebo" pitchFamily="34" charset="-120"/>
              </a:rPr>
              <a:t> Products with many available substitutes tend to have higher price elasticity, as consumers can easily switch to alternatives.</a:t>
            </a:r>
            <a:endParaRPr lang="en-US" sz="2000" dirty="0"/>
          </a:p>
        </p:txBody>
      </p:sp>
      <p:sp>
        <p:nvSpPr>
          <p:cNvPr id="8" name="Text 4"/>
          <p:cNvSpPr/>
          <p:nvPr/>
        </p:nvSpPr>
        <p:spPr>
          <a:xfrm>
            <a:off x="2393394" y="6808708"/>
            <a:ext cx="10199013" cy="710803"/>
          </a:xfrm>
          <a:prstGeom prst="rect">
            <a:avLst/>
          </a:prstGeom>
          <a:noFill/>
          <a:ln/>
        </p:spPr>
        <p:txBody>
          <a:bodyPr wrap="square" rtlCol="0" anchor="t"/>
          <a:lstStyle/>
          <a:p>
            <a:pPr marL="342900" indent="-342900" algn="l">
              <a:lnSpc>
                <a:spcPts val="2799"/>
              </a:lnSpc>
              <a:buSzPct val="100000"/>
              <a:buChar char="•"/>
            </a:pPr>
            <a:r>
              <a:rPr lang="en-US" sz="2000" b="1" dirty="0">
                <a:solidFill>
                  <a:srgbClr val="DCD7E5"/>
                </a:solidFill>
                <a:latin typeface="Heebo" pitchFamily="34" charset="0"/>
                <a:ea typeface="Heebo" pitchFamily="34" charset="-122"/>
                <a:cs typeface="Heebo" pitchFamily="34" charset="-120"/>
              </a:rPr>
              <a:t>Time Period:</a:t>
            </a:r>
            <a:r>
              <a:rPr lang="en-US" sz="2000" dirty="0">
                <a:solidFill>
                  <a:srgbClr val="DCD7E5"/>
                </a:solidFill>
                <a:latin typeface="Heebo" pitchFamily="34" charset="0"/>
                <a:ea typeface="Heebo" pitchFamily="34" charset="-122"/>
                <a:cs typeface="Heebo" pitchFamily="34" charset="-120"/>
              </a:rPr>
              <a:t> Demand is generally more elastic in the long run, as consumers have more time to adjust their purchasing habits in response to price changes.</a:t>
            </a:r>
            <a:endParaRPr lang="en-US" sz="2000" dirty="0"/>
          </a:p>
        </p:txBody>
      </p:sp>
      <p:pic>
        <p:nvPicPr>
          <p:cNvPr id="11" name="Picture 10">
            <a:extLst>
              <a:ext uri="{FF2B5EF4-FFF2-40B4-BE49-F238E27FC236}">
                <a16:creationId xmlns:a16="http://schemas.microsoft.com/office/drawing/2014/main" id="{1E9D02FA-70EF-C3E2-ACE4-69706343530E}"/>
              </a:ext>
            </a:extLst>
          </p:cNvPr>
          <p:cNvPicPr>
            <a:picLocks noChangeAspect="1"/>
          </p:cNvPicPr>
          <p:nvPr/>
        </p:nvPicPr>
        <p:blipFill rotWithShape="1">
          <a:blip r:embed="rId5"/>
          <a:srcRect t="29944" b="11853"/>
          <a:stretch/>
        </p:blipFill>
        <p:spPr>
          <a:xfrm>
            <a:off x="0" y="-1"/>
            <a:ext cx="14630400" cy="277749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33020" y="0"/>
            <a:ext cx="14630400" cy="8323739"/>
          </a:xfrm>
          <a:prstGeom prst="rect">
            <a:avLst/>
          </a:prstGeom>
          <a:solidFill>
            <a:srgbClr val="0D0A2C">
              <a:alpha val="75000"/>
            </a:srgbClr>
          </a:solidFill>
          <a:ln/>
        </p:spPr>
      </p:sp>
      <p:pic>
        <p:nvPicPr>
          <p:cNvPr id="5" name="Image 2" descr="preencoded.png"/>
          <p:cNvPicPr>
            <a:picLocks noChangeAspect="1"/>
          </p:cNvPicPr>
          <p:nvPr/>
        </p:nvPicPr>
        <p:blipFill>
          <a:blip r:embed="rId4"/>
          <a:stretch>
            <a:fillRect/>
          </a:stretch>
        </p:blipFill>
        <p:spPr>
          <a:xfrm>
            <a:off x="9004300" y="2862201"/>
            <a:ext cx="5245101" cy="2688944"/>
          </a:xfrm>
          <a:prstGeom prst="rect">
            <a:avLst/>
          </a:prstGeom>
        </p:spPr>
      </p:pic>
      <p:sp>
        <p:nvSpPr>
          <p:cNvPr id="6" name="Text 1"/>
          <p:cNvSpPr/>
          <p:nvPr/>
        </p:nvSpPr>
        <p:spPr>
          <a:xfrm>
            <a:off x="833199" y="2062639"/>
            <a:ext cx="7477601"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Formula for Price Elasticity of Demand</a:t>
            </a:r>
            <a:endParaRPr lang="en-US" sz="4374" dirty="0"/>
          </a:p>
        </p:txBody>
      </p:sp>
      <mc:AlternateContent xmlns:mc="http://schemas.openxmlformats.org/markup-compatibility/2006">
        <mc:Choice xmlns:a14="http://schemas.microsoft.com/office/drawing/2010/main" Requires="a14">
          <p:sp>
            <p:nvSpPr>
              <p:cNvPr id="7" name="Text 2"/>
              <p:cNvSpPr/>
              <p:nvPr/>
            </p:nvSpPr>
            <p:spPr>
              <a:xfrm>
                <a:off x="833199" y="3784640"/>
                <a:ext cx="8138081" cy="710803"/>
              </a:xfrm>
              <a:prstGeom prst="rect">
                <a:avLst/>
              </a:prstGeom>
              <a:noFill/>
              <a:ln/>
            </p:spPr>
            <p:txBody>
              <a:bodyPr wrap="square" rtlCol="0" anchor="t"/>
              <a:lstStyle/>
              <a:p>
                <a:pPr marL="0" indent="0">
                  <a:lnSpc>
                    <a:spcPts val="2799"/>
                  </a:lnSpc>
                  <a:buNone/>
                </a:pPr>
                <a:r>
                  <a:rPr lang="en-US" sz="2000" dirty="0">
                    <a:solidFill>
                      <a:srgbClr val="DCD7E5"/>
                    </a:solidFill>
                    <a:latin typeface="Heebo" pitchFamily="34" charset="0"/>
                    <a:ea typeface="Heebo" pitchFamily="34" charset="-122"/>
                    <a:cs typeface="Heebo" pitchFamily="34" charset="-120"/>
                  </a:rPr>
                  <a:t>The formula for price elasticity of demand (PED) is:</a:t>
                </a:r>
              </a:p>
              <a:p>
                <a:pPr>
                  <a:lnSpc>
                    <a:spcPts val="2799"/>
                  </a:lnSpc>
                </a:pPr>
                <a:endParaRPr lang="en-US" sz="2000" dirty="0">
                  <a:solidFill>
                    <a:srgbClr val="DCD7E5"/>
                  </a:solidFill>
                  <a:latin typeface="Heebo" pitchFamily="34" charset="0"/>
                  <a:ea typeface="Heebo" pitchFamily="34" charset="-122"/>
                  <a:cs typeface="Heebo" pitchFamily="34" charset="-120"/>
                </a:endParaRPr>
              </a:p>
              <a:p>
                <a:pPr>
                  <a:lnSpc>
                    <a:spcPts val="2799"/>
                  </a:lnSpc>
                </a:pPr>
                <a:r>
                  <a:rPr lang="en-US" sz="2000" dirty="0">
                    <a:solidFill>
                      <a:srgbClr val="DCD7E5"/>
                    </a:solidFill>
                    <a:latin typeface="Heebo" pitchFamily="34" charset="0"/>
                    <a:ea typeface="Heebo" pitchFamily="34" charset="-122"/>
                    <a:cs typeface="Heebo" pitchFamily="34" charset="-120"/>
                  </a:rPr>
                  <a:t> </a:t>
                </a:r>
                <a:r>
                  <a:rPr lang="en-US" sz="2000" b="1" dirty="0">
                    <a:solidFill>
                      <a:srgbClr val="DCD7E5"/>
                    </a:solidFill>
                    <a:latin typeface="Heebo" pitchFamily="34" charset="0"/>
                    <a:ea typeface="Heebo" pitchFamily="34" charset="-122"/>
                    <a:cs typeface="Heebo" pitchFamily="34" charset="-120"/>
                  </a:rPr>
                  <a:t>PED = </a:t>
                </a:r>
                <a14:m>
                  <m:oMath xmlns:m="http://schemas.openxmlformats.org/officeDocument/2006/math">
                    <m:f>
                      <m:fPr>
                        <m:ctrlPr>
                          <a:rPr lang="en-US" sz="2000" b="1" i="1" smtClean="0">
                            <a:solidFill>
                              <a:srgbClr val="DCD7E5"/>
                            </a:solidFill>
                            <a:latin typeface="Cambria Math" panose="02040503050406030204" pitchFamily="18" charset="0"/>
                            <a:cs typeface="Heebo" pitchFamily="34" charset="-120"/>
                          </a:rPr>
                        </m:ctrlPr>
                      </m:fPr>
                      <m:num>
                        <m:r>
                          <m:rPr>
                            <m:nor/>
                          </m:rPr>
                          <a:rPr lang="en-US" sz="2000" b="1">
                            <a:solidFill>
                              <a:srgbClr val="DCD7E5"/>
                            </a:solidFill>
                            <a:latin typeface="Heebo" pitchFamily="2" charset="-79"/>
                            <a:ea typeface="Heebo" pitchFamily="2" charset="-79"/>
                            <a:cs typeface="Heebo" pitchFamily="2" charset="-79"/>
                          </a:rPr>
                          <m:t>Percentage</m:t>
                        </m:r>
                        <m:r>
                          <m:rPr>
                            <m:nor/>
                          </m:rPr>
                          <a:rPr lang="en-US" sz="2000" b="1">
                            <a:solidFill>
                              <a:srgbClr val="DCD7E5"/>
                            </a:solidFill>
                            <a:latin typeface="Heebo" pitchFamily="2" charset="-79"/>
                            <a:ea typeface="Heebo" pitchFamily="2" charset="-79"/>
                            <a:cs typeface="Heebo" pitchFamily="2" charset="-79"/>
                          </a:rPr>
                          <m:t> </m:t>
                        </m:r>
                        <m:r>
                          <m:rPr>
                            <m:nor/>
                          </m:rPr>
                          <a:rPr lang="en-US" sz="2000" b="1">
                            <a:solidFill>
                              <a:srgbClr val="DCD7E5"/>
                            </a:solidFill>
                            <a:latin typeface="Heebo" pitchFamily="2" charset="-79"/>
                            <a:ea typeface="Heebo" pitchFamily="2" charset="-79"/>
                            <a:cs typeface="Heebo" pitchFamily="2" charset="-79"/>
                          </a:rPr>
                          <m:t>change</m:t>
                        </m:r>
                        <m:r>
                          <m:rPr>
                            <m:nor/>
                          </m:rPr>
                          <a:rPr lang="en-US" sz="2000" b="1">
                            <a:solidFill>
                              <a:srgbClr val="DCD7E5"/>
                            </a:solidFill>
                            <a:latin typeface="Heebo" pitchFamily="2" charset="-79"/>
                            <a:ea typeface="Heebo" pitchFamily="2" charset="-79"/>
                            <a:cs typeface="Heebo" pitchFamily="2" charset="-79"/>
                          </a:rPr>
                          <m:t> </m:t>
                        </m:r>
                        <m:r>
                          <m:rPr>
                            <m:nor/>
                          </m:rPr>
                          <a:rPr lang="en-US" sz="2000" b="1">
                            <a:solidFill>
                              <a:srgbClr val="DCD7E5"/>
                            </a:solidFill>
                            <a:latin typeface="Heebo" pitchFamily="2" charset="-79"/>
                            <a:ea typeface="Heebo" pitchFamily="2" charset="-79"/>
                            <a:cs typeface="Heebo" pitchFamily="2" charset="-79"/>
                          </a:rPr>
                          <m:t>in</m:t>
                        </m:r>
                        <m:r>
                          <m:rPr>
                            <m:nor/>
                          </m:rPr>
                          <a:rPr lang="en-US" sz="2000" b="1">
                            <a:solidFill>
                              <a:srgbClr val="DCD7E5"/>
                            </a:solidFill>
                            <a:latin typeface="Heebo" pitchFamily="2" charset="-79"/>
                            <a:ea typeface="Heebo" pitchFamily="2" charset="-79"/>
                            <a:cs typeface="Heebo" pitchFamily="2" charset="-79"/>
                          </a:rPr>
                          <m:t> </m:t>
                        </m:r>
                        <m:r>
                          <m:rPr>
                            <m:nor/>
                          </m:rPr>
                          <a:rPr lang="en-US" sz="2000" b="1">
                            <a:solidFill>
                              <a:srgbClr val="DCD7E5"/>
                            </a:solidFill>
                            <a:latin typeface="Heebo" pitchFamily="2" charset="-79"/>
                            <a:ea typeface="Heebo" pitchFamily="2" charset="-79"/>
                            <a:cs typeface="Heebo" pitchFamily="2" charset="-79"/>
                          </a:rPr>
                          <m:t>quantity</m:t>
                        </m:r>
                        <m:r>
                          <m:rPr>
                            <m:nor/>
                          </m:rPr>
                          <a:rPr lang="en-US" sz="2000" b="1">
                            <a:solidFill>
                              <a:srgbClr val="DCD7E5"/>
                            </a:solidFill>
                            <a:latin typeface="Heebo" pitchFamily="2" charset="-79"/>
                            <a:ea typeface="Heebo" pitchFamily="2" charset="-79"/>
                            <a:cs typeface="Heebo" pitchFamily="2" charset="-79"/>
                          </a:rPr>
                          <m:t> </m:t>
                        </m:r>
                        <m:r>
                          <m:rPr>
                            <m:nor/>
                          </m:rPr>
                          <a:rPr lang="en-US" sz="2000" b="1">
                            <a:solidFill>
                              <a:srgbClr val="DCD7E5"/>
                            </a:solidFill>
                            <a:latin typeface="Heebo" pitchFamily="2" charset="-79"/>
                            <a:ea typeface="Heebo" pitchFamily="2" charset="-79"/>
                            <a:cs typeface="Heebo" pitchFamily="2" charset="-79"/>
                          </a:rPr>
                          <m:t>demanded</m:t>
                        </m:r>
                      </m:num>
                      <m:den>
                        <m:r>
                          <m:rPr>
                            <m:nor/>
                          </m:rPr>
                          <a:rPr lang="en-US" sz="2000" b="1" dirty="0">
                            <a:solidFill>
                              <a:srgbClr val="DCD7E5"/>
                            </a:solidFill>
                            <a:latin typeface="Heebo" pitchFamily="34" charset="0"/>
                            <a:ea typeface="Heebo" pitchFamily="34" charset="-122"/>
                            <a:cs typeface="Heebo" pitchFamily="34" charset="-120"/>
                          </a:rPr>
                          <m:t>Percentage</m:t>
                        </m:r>
                        <m:r>
                          <m:rPr>
                            <m:nor/>
                          </m:rPr>
                          <a:rPr lang="en-US" sz="2000" b="1" dirty="0">
                            <a:solidFill>
                              <a:srgbClr val="DCD7E5"/>
                            </a:solidFill>
                            <a:latin typeface="Heebo" pitchFamily="34" charset="0"/>
                            <a:ea typeface="Heebo" pitchFamily="34" charset="-122"/>
                            <a:cs typeface="Heebo" pitchFamily="34" charset="-120"/>
                          </a:rPr>
                          <m:t> </m:t>
                        </m:r>
                        <m:r>
                          <m:rPr>
                            <m:nor/>
                          </m:rPr>
                          <a:rPr lang="en-US" sz="2000" b="1" dirty="0">
                            <a:solidFill>
                              <a:srgbClr val="DCD7E5"/>
                            </a:solidFill>
                            <a:latin typeface="Heebo" pitchFamily="34" charset="0"/>
                            <a:ea typeface="Heebo" pitchFamily="34" charset="-122"/>
                            <a:cs typeface="Heebo" pitchFamily="34" charset="-120"/>
                          </a:rPr>
                          <m:t>change</m:t>
                        </m:r>
                        <m:r>
                          <m:rPr>
                            <m:nor/>
                          </m:rPr>
                          <a:rPr lang="en-US" sz="2000" b="1" dirty="0">
                            <a:solidFill>
                              <a:srgbClr val="DCD7E5"/>
                            </a:solidFill>
                            <a:latin typeface="Heebo" pitchFamily="34" charset="0"/>
                            <a:ea typeface="Heebo" pitchFamily="34" charset="-122"/>
                            <a:cs typeface="Heebo" pitchFamily="34" charset="-120"/>
                          </a:rPr>
                          <m:t> </m:t>
                        </m:r>
                        <m:r>
                          <m:rPr>
                            <m:nor/>
                          </m:rPr>
                          <a:rPr lang="en-US" sz="2000" b="1" dirty="0">
                            <a:solidFill>
                              <a:srgbClr val="DCD7E5"/>
                            </a:solidFill>
                            <a:latin typeface="Heebo" pitchFamily="34" charset="0"/>
                            <a:ea typeface="Heebo" pitchFamily="34" charset="-122"/>
                            <a:cs typeface="Heebo" pitchFamily="34" charset="-120"/>
                          </a:rPr>
                          <m:t>in</m:t>
                        </m:r>
                        <m:r>
                          <m:rPr>
                            <m:nor/>
                          </m:rPr>
                          <a:rPr lang="en-US" sz="2000" b="1" dirty="0">
                            <a:solidFill>
                              <a:srgbClr val="DCD7E5"/>
                            </a:solidFill>
                            <a:latin typeface="Heebo" pitchFamily="34" charset="0"/>
                            <a:ea typeface="Heebo" pitchFamily="34" charset="-122"/>
                            <a:cs typeface="Heebo" pitchFamily="34" charset="-120"/>
                          </a:rPr>
                          <m:t> </m:t>
                        </m:r>
                        <m:r>
                          <m:rPr>
                            <m:nor/>
                          </m:rPr>
                          <a:rPr lang="en-US" sz="2000" b="1" dirty="0">
                            <a:solidFill>
                              <a:srgbClr val="DCD7E5"/>
                            </a:solidFill>
                            <a:latin typeface="Heebo" pitchFamily="34" charset="0"/>
                            <a:ea typeface="Heebo" pitchFamily="34" charset="-122"/>
                            <a:cs typeface="Heebo" pitchFamily="34" charset="-120"/>
                          </a:rPr>
                          <m:t>price</m:t>
                        </m:r>
                      </m:den>
                    </m:f>
                  </m:oMath>
                </a14:m>
                <a:endParaRPr lang="en-US" sz="2000" dirty="0"/>
              </a:p>
              <a:p>
                <a:pPr>
                  <a:lnSpc>
                    <a:spcPts val="2799"/>
                  </a:lnSpc>
                </a:pPr>
                <a:endParaRPr lang="en-US" sz="2000" dirty="0"/>
              </a:p>
              <a:p>
                <a:pPr>
                  <a:lnSpc>
                    <a:spcPts val="2799"/>
                  </a:lnSpc>
                </a:pPr>
                <a:endParaRPr lang="en-US" sz="2000" dirty="0"/>
              </a:p>
              <a:p>
                <a:pPr>
                  <a:lnSpc>
                    <a:spcPts val="2799"/>
                  </a:lnSpc>
                </a:pPr>
                <a:endParaRPr lang="en-US" sz="2000" dirty="0"/>
              </a:p>
            </p:txBody>
          </p:sp>
        </mc:Choice>
        <mc:Fallback>
          <p:sp>
            <p:nvSpPr>
              <p:cNvPr id="7" name="Text 2"/>
              <p:cNvSpPr>
                <a:spLocks noRot="1" noChangeAspect="1" noMove="1" noResize="1" noEditPoints="1" noAdjustHandles="1" noChangeArrowheads="1" noChangeShapeType="1" noTextEdit="1"/>
              </p:cNvSpPr>
              <p:nvPr/>
            </p:nvSpPr>
            <p:spPr>
              <a:xfrm>
                <a:off x="833199" y="3784640"/>
                <a:ext cx="8138081" cy="710803"/>
              </a:xfrm>
              <a:prstGeom prst="rect">
                <a:avLst/>
              </a:prstGeom>
              <a:blipFill>
                <a:blip r:embed="rId5"/>
                <a:stretch>
                  <a:fillRect l="-824" b="-72414"/>
                </a:stretch>
              </a:blipFill>
              <a:ln/>
            </p:spPr>
            <p:txBody>
              <a:bodyPr/>
              <a:lstStyle/>
              <a:p>
                <a:r>
                  <a:rPr lang="en-IN">
                    <a:noFill/>
                  </a:rPr>
                  <a:t> </a:t>
                </a:r>
              </a:p>
            </p:txBody>
          </p:sp>
        </mc:Fallback>
      </mc:AlternateContent>
      <p:sp>
        <p:nvSpPr>
          <p:cNvPr id="8" name="Text 3"/>
          <p:cNvSpPr/>
          <p:nvPr/>
        </p:nvSpPr>
        <p:spPr>
          <a:xfrm>
            <a:off x="833199" y="5232400"/>
            <a:ext cx="7477601" cy="934560"/>
          </a:xfrm>
          <a:prstGeom prst="rect">
            <a:avLst/>
          </a:prstGeom>
          <a:noFill/>
          <a:ln/>
        </p:spPr>
        <p:txBody>
          <a:bodyPr wrap="square" rtlCol="0" anchor="t"/>
          <a:lstStyle/>
          <a:p>
            <a:pPr marL="0" indent="0">
              <a:lnSpc>
                <a:spcPts val="2799"/>
              </a:lnSpc>
              <a:buNone/>
            </a:pPr>
            <a:r>
              <a:rPr lang="en-US" sz="2000" dirty="0">
                <a:solidFill>
                  <a:srgbClr val="DCD7E5"/>
                </a:solidFill>
                <a:latin typeface="Heebo" pitchFamily="34" charset="0"/>
                <a:ea typeface="Heebo" pitchFamily="34" charset="-122"/>
                <a:cs typeface="Heebo" pitchFamily="34" charset="-120"/>
              </a:rPr>
              <a:t>This formula allows businesses to quantify the responsiveness of consumers to price changes. By calculating PED, companies can make informed decisions about pricing strategies to optimize revenue and profitability.</a:t>
            </a:r>
            <a:endParaRPr lang="en-US"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205865"/>
            <a:ext cx="10554414"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Calculation of Price Elasticity of Demand</a:t>
            </a:r>
            <a:endParaRPr lang="en-US" sz="4374" dirty="0"/>
          </a:p>
        </p:txBody>
      </p:sp>
      <p:sp>
        <p:nvSpPr>
          <p:cNvPr id="5" name="Text 2"/>
          <p:cNvSpPr/>
          <p:nvPr/>
        </p:nvSpPr>
        <p:spPr>
          <a:xfrm>
            <a:off x="2037993" y="2872264"/>
            <a:ext cx="10554414" cy="1066205"/>
          </a:xfrm>
          <a:prstGeom prst="rect">
            <a:avLst/>
          </a:prstGeom>
          <a:noFill/>
          <a:ln/>
        </p:spPr>
        <p:txBody>
          <a:bodyPr wrap="square" rtlCol="0" anchor="t"/>
          <a:lstStyle/>
          <a:p>
            <a:pPr marL="0" indent="0">
              <a:lnSpc>
                <a:spcPts val="2799"/>
              </a:lnSpc>
              <a:buNone/>
            </a:pPr>
            <a:r>
              <a:rPr lang="en-US" sz="2000" dirty="0">
                <a:solidFill>
                  <a:srgbClr val="DCD7E5"/>
                </a:solidFill>
                <a:latin typeface="Heebo" pitchFamily="34" charset="0"/>
                <a:ea typeface="Heebo" pitchFamily="34" charset="-122"/>
                <a:cs typeface="Heebo" pitchFamily="34" charset="-120"/>
              </a:rPr>
              <a:t>Calculating price elasticity of demand involves a simple formula that compares the percentage change in quantity demanded to the percentage change in price. By determining this ratio, businesses can understand how responsive consumers are to price fluctuations and make informed pricing decisions.</a:t>
            </a:r>
          </a:p>
          <a:p>
            <a:pPr marL="0" indent="0">
              <a:lnSpc>
                <a:spcPts val="2799"/>
              </a:lnSpc>
              <a:buNone/>
            </a:pPr>
            <a:endParaRPr lang="en-US" sz="2000" dirty="0"/>
          </a:p>
        </p:txBody>
      </p:sp>
      <p:sp>
        <p:nvSpPr>
          <p:cNvPr id="6" name="Text 3"/>
          <p:cNvSpPr/>
          <p:nvPr/>
        </p:nvSpPr>
        <p:spPr>
          <a:xfrm>
            <a:off x="2037993" y="4466153"/>
            <a:ext cx="5110520" cy="733187"/>
          </a:xfrm>
          <a:prstGeom prst="rect">
            <a:avLst/>
          </a:prstGeom>
          <a:noFill/>
          <a:ln/>
        </p:spPr>
        <p:txBody>
          <a:bodyPr wrap="none" rtlCol="0" anchor="t"/>
          <a:lstStyle/>
          <a:p>
            <a:pPr marL="0" indent="0" algn="ctr">
              <a:lnSpc>
                <a:spcPts val="5774"/>
              </a:lnSpc>
              <a:buNone/>
            </a:pPr>
            <a:r>
              <a:rPr lang="en-US" sz="5774" dirty="0">
                <a:solidFill>
                  <a:srgbClr val="DCD7E5"/>
                </a:solidFill>
                <a:latin typeface="Montserrat" pitchFamily="34" charset="0"/>
                <a:ea typeface="Montserrat" pitchFamily="34" charset="-122"/>
                <a:cs typeface="Montserrat" pitchFamily="34" charset="-120"/>
              </a:rPr>
              <a:t>1.2</a:t>
            </a:r>
            <a:endParaRPr lang="en-US" sz="5774" dirty="0"/>
          </a:p>
        </p:txBody>
      </p:sp>
      <p:sp>
        <p:nvSpPr>
          <p:cNvPr id="7" name="Text 4"/>
          <p:cNvSpPr/>
          <p:nvPr/>
        </p:nvSpPr>
        <p:spPr>
          <a:xfrm>
            <a:off x="3204448" y="5476994"/>
            <a:ext cx="2777490" cy="347186"/>
          </a:xfrm>
          <a:prstGeom prst="rect">
            <a:avLst/>
          </a:prstGeom>
          <a:noFill/>
          <a:ln/>
        </p:spPr>
        <p:txBody>
          <a:bodyPr wrap="none" rtlCol="0" anchor="t"/>
          <a:lstStyle/>
          <a:p>
            <a:pPr marL="0" indent="0" algn="ctr">
              <a:lnSpc>
                <a:spcPts val="2734"/>
              </a:lnSpc>
              <a:buNone/>
            </a:pPr>
            <a:r>
              <a:rPr lang="en-US" sz="2187" dirty="0">
                <a:solidFill>
                  <a:srgbClr val="DCD7E5"/>
                </a:solidFill>
                <a:latin typeface="Montserrat" pitchFamily="34" charset="0"/>
                <a:ea typeface="Montserrat" pitchFamily="34" charset="-122"/>
                <a:cs typeface="Montserrat" pitchFamily="34" charset="-120"/>
              </a:rPr>
              <a:t>Price Elasticity</a:t>
            </a:r>
            <a:endParaRPr lang="en-US" sz="2187" dirty="0"/>
          </a:p>
        </p:txBody>
      </p:sp>
      <p:sp>
        <p:nvSpPr>
          <p:cNvPr id="8" name="Text 5"/>
          <p:cNvSpPr/>
          <p:nvPr/>
        </p:nvSpPr>
        <p:spPr>
          <a:xfrm>
            <a:off x="2037993" y="5957411"/>
            <a:ext cx="5110520" cy="1066205"/>
          </a:xfrm>
          <a:prstGeom prst="rect">
            <a:avLst/>
          </a:prstGeom>
          <a:noFill/>
          <a:ln/>
        </p:spPr>
        <p:txBody>
          <a:bodyPr wrap="square" rtlCol="0" anchor="t"/>
          <a:lstStyle/>
          <a:p>
            <a:pPr marL="0" indent="0" algn="ctr">
              <a:lnSpc>
                <a:spcPts val="2799"/>
              </a:lnSpc>
              <a:buNone/>
            </a:pPr>
            <a:r>
              <a:rPr lang="en-US" sz="2000" dirty="0">
                <a:solidFill>
                  <a:srgbClr val="DCD7E5"/>
                </a:solidFill>
                <a:latin typeface="Heebo" pitchFamily="34" charset="0"/>
                <a:ea typeface="Heebo" pitchFamily="34" charset="-122"/>
                <a:cs typeface="Heebo" pitchFamily="34" charset="-120"/>
              </a:rPr>
              <a:t>A value of 1.2 indicates that a 1% increase in price would lead to a 1.2% decrease in quantity demanded.</a:t>
            </a:r>
            <a:endParaRPr lang="en-US" sz="2000" dirty="0"/>
          </a:p>
        </p:txBody>
      </p:sp>
      <p:sp>
        <p:nvSpPr>
          <p:cNvPr id="9" name="Text 6"/>
          <p:cNvSpPr/>
          <p:nvPr/>
        </p:nvSpPr>
        <p:spPr>
          <a:xfrm>
            <a:off x="7481768" y="4466153"/>
            <a:ext cx="5110639" cy="733187"/>
          </a:xfrm>
          <a:prstGeom prst="rect">
            <a:avLst/>
          </a:prstGeom>
          <a:noFill/>
          <a:ln/>
        </p:spPr>
        <p:txBody>
          <a:bodyPr wrap="none" rtlCol="0" anchor="t"/>
          <a:lstStyle/>
          <a:p>
            <a:pPr marL="0" indent="0" algn="ctr">
              <a:lnSpc>
                <a:spcPts val="5774"/>
              </a:lnSpc>
              <a:buNone/>
            </a:pPr>
            <a:r>
              <a:rPr lang="en-US" sz="5774" dirty="0">
                <a:solidFill>
                  <a:srgbClr val="DCD7E5"/>
                </a:solidFill>
                <a:latin typeface="Montserrat" pitchFamily="34" charset="0"/>
                <a:ea typeface="Montserrat" pitchFamily="34" charset="-122"/>
                <a:cs typeface="Montserrat" pitchFamily="34" charset="-120"/>
              </a:rPr>
              <a:t>0.8</a:t>
            </a:r>
            <a:endParaRPr lang="en-US" sz="5774" dirty="0"/>
          </a:p>
        </p:txBody>
      </p:sp>
      <p:sp>
        <p:nvSpPr>
          <p:cNvPr id="10" name="Text 7"/>
          <p:cNvSpPr/>
          <p:nvPr/>
        </p:nvSpPr>
        <p:spPr>
          <a:xfrm>
            <a:off x="8648343" y="5476994"/>
            <a:ext cx="2777490" cy="347186"/>
          </a:xfrm>
          <a:prstGeom prst="rect">
            <a:avLst/>
          </a:prstGeom>
          <a:noFill/>
          <a:ln/>
        </p:spPr>
        <p:txBody>
          <a:bodyPr wrap="none" rtlCol="0" anchor="t"/>
          <a:lstStyle/>
          <a:p>
            <a:pPr marL="0" indent="0" algn="ctr">
              <a:lnSpc>
                <a:spcPts val="2734"/>
              </a:lnSpc>
              <a:buNone/>
            </a:pPr>
            <a:r>
              <a:rPr lang="en-US" sz="2187" dirty="0">
                <a:solidFill>
                  <a:srgbClr val="DCD7E5"/>
                </a:solidFill>
                <a:latin typeface="Montserrat" pitchFamily="34" charset="0"/>
                <a:ea typeface="Montserrat" pitchFamily="34" charset="-122"/>
                <a:cs typeface="Montserrat" pitchFamily="34" charset="-120"/>
              </a:rPr>
              <a:t>Price Inelastic</a:t>
            </a:r>
            <a:endParaRPr lang="en-US" sz="2187" dirty="0"/>
          </a:p>
        </p:txBody>
      </p:sp>
      <p:sp>
        <p:nvSpPr>
          <p:cNvPr id="11" name="Text 8"/>
          <p:cNvSpPr/>
          <p:nvPr/>
        </p:nvSpPr>
        <p:spPr>
          <a:xfrm>
            <a:off x="7481768" y="5957411"/>
            <a:ext cx="5110639" cy="1066205"/>
          </a:xfrm>
          <a:prstGeom prst="rect">
            <a:avLst/>
          </a:prstGeom>
          <a:noFill/>
          <a:ln/>
        </p:spPr>
        <p:txBody>
          <a:bodyPr wrap="square" rtlCol="0" anchor="t"/>
          <a:lstStyle/>
          <a:p>
            <a:pPr marL="0" indent="0" algn="ctr">
              <a:lnSpc>
                <a:spcPts val="2799"/>
              </a:lnSpc>
              <a:buNone/>
            </a:pPr>
            <a:r>
              <a:rPr lang="en-US" sz="2000" dirty="0">
                <a:solidFill>
                  <a:srgbClr val="DCD7E5"/>
                </a:solidFill>
                <a:latin typeface="Heebo" pitchFamily="34" charset="0"/>
                <a:ea typeface="Heebo" pitchFamily="34" charset="-122"/>
                <a:cs typeface="Heebo" pitchFamily="34" charset="-120"/>
              </a:rPr>
              <a:t>A value below 1 signifies that demand is price inelastic, where consumers are less responsive to price changes.</a:t>
            </a:r>
            <a:endParaRPr lang="en-US" sz="2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91440"/>
            <a:ext cx="14630400" cy="8331200"/>
          </a:xfrm>
          <a:prstGeom prst="rect">
            <a:avLst/>
          </a:prstGeom>
          <a:solidFill>
            <a:srgbClr val="0D0A2C">
              <a:alpha val="75000"/>
            </a:srgbClr>
          </a:solidFill>
          <a:ln/>
        </p:spPr>
        <p:txBody>
          <a:bodyPr/>
          <a:lstStyle/>
          <a:p>
            <a:endParaRPr lang="en-IN" dirty="0"/>
          </a:p>
        </p:txBody>
      </p:sp>
      <p:sp>
        <p:nvSpPr>
          <p:cNvPr id="4" name="Text 1"/>
          <p:cNvSpPr/>
          <p:nvPr/>
        </p:nvSpPr>
        <p:spPr>
          <a:xfrm>
            <a:off x="2037993" y="1112877"/>
            <a:ext cx="10554414"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Types of Price Elasticity of Demand</a:t>
            </a:r>
            <a:endParaRPr lang="en-US" sz="4374" dirty="0"/>
          </a:p>
        </p:txBody>
      </p:sp>
      <p:sp>
        <p:nvSpPr>
          <p:cNvPr id="5" name="Shape 2"/>
          <p:cNvSpPr/>
          <p:nvPr/>
        </p:nvSpPr>
        <p:spPr>
          <a:xfrm>
            <a:off x="2037993" y="3119557"/>
            <a:ext cx="499943" cy="499943"/>
          </a:xfrm>
          <a:prstGeom prst="roundRect">
            <a:avLst>
              <a:gd name="adj" fmla="val 20000"/>
            </a:avLst>
          </a:prstGeom>
          <a:noFill/>
          <a:ln w="7620">
            <a:solidFill>
              <a:srgbClr val="552C86"/>
            </a:solidFill>
            <a:prstDash val="solid"/>
          </a:ln>
        </p:spPr>
      </p:sp>
      <p:sp>
        <p:nvSpPr>
          <p:cNvPr id="6" name="Text 3"/>
          <p:cNvSpPr/>
          <p:nvPr/>
        </p:nvSpPr>
        <p:spPr>
          <a:xfrm>
            <a:off x="2227778" y="3142544"/>
            <a:ext cx="120372" cy="453847"/>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7" name="Text 4"/>
          <p:cNvSpPr/>
          <p:nvPr/>
        </p:nvSpPr>
        <p:spPr>
          <a:xfrm>
            <a:off x="2760107" y="3195876"/>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rPr>
              <a:t>Elastic Demand</a:t>
            </a:r>
            <a:endParaRPr lang="en-US" sz="2187" dirty="0"/>
          </a:p>
        </p:txBody>
      </p:sp>
      <p:sp>
        <p:nvSpPr>
          <p:cNvPr id="8" name="Text 5"/>
          <p:cNvSpPr/>
          <p:nvPr/>
        </p:nvSpPr>
        <p:spPr>
          <a:xfrm>
            <a:off x="2760107" y="3676293"/>
            <a:ext cx="5010744" cy="1066205"/>
          </a:xfrm>
          <a:prstGeom prst="rect">
            <a:avLst/>
          </a:prstGeom>
          <a:noFill/>
          <a:ln/>
        </p:spPr>
        <p:txBody>
          <a:bodyPr wrap="square" rtlCol="0" anchor="t"/>
          <a:lstStyle/>
          <a:p>
            <a:pPr marL="0" indent="0">
              <a:lnSpc>
                <a:spcPts val="2799"/>
              </a:lnSpc>
              <a:buNone/>
            </a:pPr>
            <a:r>
              <a:rPr lang="en-US" sz="2000" dirty="0">
                <a:solidFill>
                  <a:srgbClr val="DCD7E5"/>
                </a:solidFill>
                <a:latin typeface="Aptos Display" panose="020B0004020202020204" pitchFamily="34" charset="0"/>
                <a:ea typeface="Heebo" pitchFamily="34" charset="-122"/>
                <a:cs typeface="Heebo" pitchFamily="34" charset="-120"/>
              </a:rPr>
              <a:t>When the price elasticity of demand is greater than 1, it indicates elastic demand. In this case, a small change in price leads to a larger change in quantity demanded. Consumers are highly responsive to price changes.</a:t>
            </a:r>
          </a:p>
          <a:p>
            <a:pPr marL="0" indent="0">
              <a:lnSpc>
                <a:spcPts val="2799"/>
              </a:lnSpc>
              <a:buNone/>
            </a:pPr>
            <a:endParaRPr lang="en-US" sz="2000" dirty="0">
              <a:latin typeface="Aptos Display" panose="020B0004020202020204" pitchFamily="34" charset="0"/>
            </a:endParaRPr>
          </a:p>
        </p:txBody>
      </p:sp>
      <p:sp>
        <p:nvSpPr>
          <p:cNvPr id="9" name="Shape 6"/>
          <p:cNvSpPr/>
          <p:nvPr/>
        </p:nvSpPr>
        <p:spPr>
          <a:xfrm>
            <a:off x="7426285" y="3119557"/>
            <a:ext cx="499943" cy="499943"/>
          </a:xfrm>
          <a:prstGeom prst="roundRect">
            <a:avLst>
              <a:gd name="adj" fmla="val 20000"/>
            </a:avLst>
          </a:prstGeom>
          <a:noFill/>
          <a:ln w="7620">
            <a:solidFill>
              <a:srgbClr val="552C86"/>
            </a:solidFill>
            <a:prstDash val="solid"/>
          </a:ln>
        </p:spPr>
      </p:sp>
      <p:sp>
        <p:nvSpPr>
          <p:cNvPr id="10" name="Text 7"/>
          <p:cNvSpPr/>
          <p:nvPr/>
        </p:nvSpPr>
        <p:spPr>
          <a:xfrm>
            <a:off x="7581543" y="3161228"/>
            <a:ext cx="189309"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1" name="Text 8"/>
          <p:cNvSpPr/>
          <p:nvPr/>
        </p:nvSpPr>
        <p:spPr>
          <a:xfrm>
            <a:off x="8148399" y="3195876"/>
            <a:ext cx="2935724"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Inelastic Demand</a:t>
            </a:r>
            <a:endParaRPr lang="en-US" sz="2187" dirty="0"/>
          </a:p>
        </p:txBody>
      </p:sp>
      <p:sp>
        <p:nvSpPr>
          <p:cNvPr id="12" name="Text 9"/>
          <p:cNvSpPr/>
          <p:nvPr/>
        </p:nvSpPr>
        <p:spPr>
          <a:xfrm>
            <a:off x="8148398" y="3676293"/>
            <a:ext cx="5303441" cy="1421606"/>
          </a:xfrm>
          <a:prstGeom prst="rect">
            <a:avLst/>
          </a:prstGeom>
          <a:noFill/>
          <a:ln/>
        </p:spPr>
        <p:txBody>
          <a:bodyPr wrap="square" rtlCol="0" anchor="t"/>
          <a:lstStyle/>
          <a:p>
            <a:pPr marL="0" indent="0">
              <a:lnSpc>
                <a:spcPts val="2799"/>
              </a:lnSpc>
              <a:buNone/>
            </a:pPr>
            <a:r>
              <a:rPr lang="en-US" sz="2000" dirty="0">
                <a:solidFill>
                  <a:srgbClr val="DCD7E5"/>
                </a:solidFill>
                <a:latin typeface="Aptos Narrow" panose="020B0004020202020204" pitchFamily="34" charset="0"/>
                <a:ea typeface="Heebo" pitchFamily="34" charset="-122"/>
                <a:cs typeface="Heebo" pitchFamily="34" charset="-120"/>
              </a:rPr>
              <a:t>When the price elasticity of demand is less than 1, it indicates inelastic demand. Here, the quantity demanded changes by a smaller percentage than the change in price. Consumers are less responsive to price fluctuations.</a:t>
            </a:r>
          </a:p>
        </p:txBody>
      </p:sp>
      <p:sp>
        <p:nvSpPr>
          <p:cNvPr id="13" name="Shape 10"/>
          <p:cNvSpPr/>
          <p:nvPr/>
        </p:nvSpPr>
        <p:spPr>
          <a:xfrm>
            <a:off x="2037993" y="5493663"/>
            <a:ext cx="499943" cy="499943"/>
          </a:xfrm>
          <a:prstGeom prst="roundRect">
            <a:avLst>
              <a:gd name="adj" fmla="val 20000"/>
            </a:avLst>
          </a:prstGeom>
          <a:noFill/>
          <a:ln w="7620">
            <a:solidFill>
              <a:srgbClr val="552C86"/>
            </a:solidFill>
            <a:prstDash val="solid"/>
          </a:ln>
        </p:spPr>
      </p:sp>
      <p:sp>
        <p:nvSpPr>
          <p:cNvPr id="14" name="Text 11"/>
          <p:cNvSpPr/>
          <p:nvPr/>
        </p:nvSpPr>
        <p:spPr>
          <a:xfrm>
            <a:off x="2193965" y="5500687"/>
            <a:ext cx="1880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15" name="Text 12"/>
          <p:cNvSpPr/>
          <p:nvPr/>
        </p:nvSpPr>
        <p:spPr>
          <a:xfrm>
            <a:off x="2760107" y="5569982"/>
            <a:ext cx="3291959"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Unitary Elastic Demand</a:t>
            </a:r>
            <a:endParaRPr lang="en-US" sz="2187" dirty="0"/>
          </a:p>
        </p:txBody>
      </p:sp>
      <p:sp>
        <p:nvSpPr>
          <p:cNvPr id="16" name="Text 13"/>
          <p:cNvSpPr/>
          <p:nvPr/>
        </p:nvSpPr>
        <p:spPr>
          <a:xfrm>
            <a:off x="2760107" y="6050399"/>
            <a:ext cx="4444008" cy="1066205"/>
          </a:xfrm>
          <a:prstGeom prst="rect">
            <a:avLst/>
          </a:prstGeom>
          <a:noFill/>
          <a:ln/>
        </p:spPr>
        <p:txBody>
          <a:bodyPr wrap="square" rtlCol="0" anchor="t"/>
          <a:lstStyle/>
          <a:p>
            <a:pPr marL="0" indent="0">
              <a:lnSpc>
                <a:spcPts val="2799"/>
              </a:lnSpc>
              <a:buNone/>
            </a:pPr>
            <a:r>
              <a:rPr lang="en-US" sz="2000" dirty="0">
                <a:solidFill>
                  <a:srgbClr val="DCD7E5"/>
                </a:solidFill>
                <a:latin typeface="Aptos Narrow" panose="020B0004020202020204" pitchFamily="34" charset="0"/>
                <a:ea typeface="Heebo" pitchFamily="34" charset="-122"/>
                <a:cs typeface="Heebo" pitchFamily="34" charset="-120"/>
              </a:rPr>
              <a:t>When the price elasticity of demand is exactly 1, it is known as unitary elastic demand. In this scenario, the percentage change in quantity demanded is equal to the percentage change in price.</a:t>
            </a:r>
            <a:endParaRPr lang="en-US" sz="2000" dirty="0">
              <a:latin typeface="Aptos Narrow" panose="020B0004020202020204" pitchFamily="34" charset="0"/>
            </a:endParaRPr>
          </a:p>
        </p:txBody>
      </p:sp>
      <p:sp>
        <p:nvSpPr>
          <p:cNvPr id="17" name="Shape 14"/>
          <p:cNvSpPr/>
          <p:nvPr/>
        </p:nvSpPr>
        <p:spPr>
          <a:xfrm>
            <a:off x="7426285" y="5493663"/>
            <a:ext cx="499943" cy="499943"/>
          </a:xfrm>
          <a:prstGeom prst="roundRect">
            <a:avLst>
              <a:gd name="adj" fmla="val 20000"/>
            </a:avLst>
          </a:prstGeom>
          <a:noFill/>
          <a:ln w="7620">
            <a:solidFill>
              <a:srgbClr val="552C86"/>
            </a:solidFill>
            <a:prstDash val="solid"/>
          </a:ln>
        </p:spPr>
      </p:sp>
      <p:sp>
        <p:nvSpPr>
          <p:cNvPr id="18" name="Text 15"/>
          <p:cNvSpPr/>
          <p:nvPr/>
        </p:nvSpPr>
        <p:spPr>
          <a:xfrm>
            <a:off x="7566065" y="5535335"/>
            <a:ext cx="220385"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4</a:t>
            </a:r>
            <a:endParaRPr lang="en-US" sz="2624" dirty="0"/>
          </a:p>
        </p:txBody>
      </p:sp>
      <p:sp>
        <p:nvSpPr>
          <p:cNvPr id="19" name="Text 16"/>
          <p:cNvSpPr/>
          <p:nvPr/>
        </p:nvSpPr>
        <p:spPr>
          <a:xfrm>
            <a:off x="8148399" y="5569982"/>
            <a:ext cx="4060746"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Perfectly Elastic and Inelastic</a:t>
            </a:r>
            <a:endParaRPr lang="en-US" sz="2187" dirty="0"/>
          </a:p>
        </p:txBody>
      </p:sp>
      <p:sp>
        <p:nvSpPr>
          <p:cNvPr id="20" name="Text 17"/>
          <p:cNvSpPr/>
          <p:nvPr/>
        </p:nvSpPr>
        <p:spPr>
          <a:xfrm>
            <a:off x="8148398" y="6050399"/>
            <a:ext cx="6034961" cy="1066205"/>
          </a:xfrm>
          <a:prstGeom prst="rect">
            <a:avLst/>
          </a:prstGeom>
          <a:noFill/>
          <a:ln/>
        </p:spPr>
        <p:txBody>
          <a:bodyPr wrap="square" rtlCol="0" anchor="t"/>
          <a:lstStyle/>
          <a:p>
            <a:pPr>
              <a:lnSpc>
                <a:spcPts val="2799"/>
              </a:lnSpc>
            </a:pPr>
            <a:r>
              <a:rPr lang="en-US" sz="2000" dirty="0">
                <a:solidFill>
                  <a:srgbClr val="DCD7E5"/>
                </a:solidFill>
                <a:latin typeface="Aptos Narrow" panose="020B0004020202020204" pitchFamily="34" charset="0"/>
                <a:ea typeface="Heebo" pitchFamily="34" charset="-122"/>
                <a:cs typeface="Heebo" pitchFamily="34" charset="-120"/>
              </a:rPr>
              <a:t>Perfectly elastic demand has a PED value of infinity, where even the slightest price change leads to a complete shift in demand. Perfectly inelastic demand has a PED of 0, meaning quantity demanded does not change with price.</a:t>
            </a:r>
            <a:endParaRPr lang="en-US" sz="2000" dirty="0">
              <a:latin typeface="Aptos Narrow" panose="020B0004020202020204" pitchFamily="34" charset="0"/>
            </a:endParaRPr>
          </a:p>
          <a:p>
            <a:pPr>
              <a:lnSpc>
                <a:spcPts val="2799"/>
              </a:lnSpc>
            </a:pPr>
            <a:endParaRPr lang="en-US" sz="2000" dirty="0">
              <a:latin typeface="Aptos Narrow" panose="020B00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0160"/>
            <a:ext cx="14630400" cy="8229600"/>
          </a:xfrm>
          <a:prstGeom prst="rect">
            <a:avLst/>
          </a:prstGeom>
          <a:solidFill>
            <a:srgbClr val="0D0A2C">
              <a:alpha val="75000"/>
            </a:srgbClr>
          </a:solidFill>
          <a:ln/>
        </p:spPr>
      </p:sp>
      <p:sp>
        <p:nvSpPr>
          <p:cNvPr id="4" name="Text 1"/>
          <p:cNvSpPr/>
          <p:nvPr/>
        </p:nvSpPr>
        <p:spPr>
          <a:xfrm>
            <a:off x="2037993" y="1112877"/>
            <a:ext cx="10554414"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Significance of Price Elasticity of Demand</a:t>
            </a:r>
            <a:endParaRPr lang="en-US" sz="4374" dirty="0"/>
          </a:p>
        </p:txBody>
      </p:sp>
      <p:sp>
        <p:nvSpPr>
          <p:cNvPr id="5" name="Shape 2"/>
          <p:cNvSpPr/>
          <p:nvPr/>
        </p:nvSpPr>
        <p:spPr>
          <a:xfrm>
            <a:off x="2037993" y="3119557"/>
            <a:ext cx="499943" cy="499943"/>
          </a:xfrm>
          <a:prstGeom prst="roundRect">
            <a:avLst>
              <a:gd name="adj" fmla="val 20000"/>
            </a:avLst>
          </a:prstGeom>
          <a:noFill/>
          <a:ln w="7620">
            <a:solidFill>
              <a:srgbClr val="552C86"/>
            </a:solidFill>
            <a:prstDash val="solid"/>
          </a:ln>
        </p:spPr>
      </p:sp>
      <p:sp>
        <p:nvSpPr>
          <p:cNvPr id="6" name="Text 3"/>
          <p:cNvSpPr/>
          <p:nvPr/>
        </p:nvSpPr>
        <p:spPr>
          <a:xfrm>
            <a:off x="2227778" y="3161228"/>
            <a:ext cx="120372"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7" name="Text 4"/>
          <p:cNvSpPr/>
          <p:nvPr/>
        </p:nvSpPr>
        <p:spPr>
          <a:xfrm>
            <a:off x="2760107" y="3195876"/>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Pricing Strategies</a:t>
            </a:r>
            <a:endParaRPr lang="en-US" sz="2187" dirty="0"/>
          </a:p>
        </p:txBody>
      </p:sp>
      <p:sp>
        <p:nvSpPr>
          <p:cNvPr id="8" name="Text 5"/>
          <p:cNvSpPr/>
          <p:nvPr/>
        </p:nvSpPr>
        <p:spPr>
          <a:xfrm>
            <a:off x="2760107" y="3676293"/>
            <a:ext cx="4444008" cy="1066205"/>
          </a:xfrm>
          <a:prstGeom prst="rect">
            <a:avLst/>
          </a:prstGeom>
          <a:noFill/>
          <a:ln/>
        </p:spPr>
        <p:txBody>
          <a:bodyPr wrap="square" rtlCol="0" anchor="t"/>
          <a:lstStyle/>
          <a:p>
            <a:pPr marL="0" indent="0">
              <a:lnSpc>
                <a:spcPts val="2799"/>
              </a:lnSpc>
              <a:buNone/>
            </a:pPr>
            <a:r>
              <a:rPr lang="en-US" sz="2000" dirty="0">
                <a:solidFill>
                  <a:srgbClr val="DCD7E5"/>
                </a:solidFill>
                <a:latin typeface="Heebo" pitchFamily="34" charset="0"/>
                <a:ea typeface="Heebo" pitchFamily="34" charset="-122"/>
                <a:cs typeface="Heebo" pitchFamily="34" charset="-120"/>
              </a:rPr>
              <a:t>Understanding price elasticity helps businesses set optimal prices to maximize revenue and profits.</a:t>
            </a:r>
            <a:endParaRPr lang="en-US" sz="2000" dirty="0"/>
          </a:p>
        </p:txBody>
      </p:sp>
      <p:sp>
        <p:nvSpPr>
          <p:cNvPr id="9" name="Shape 6"/>
          <p:cNvSpPr/>
          <p:nvPr/>
        </p:nvSpPr>
        <p:spPr>
          <a:xfrm>
            <a:off x="7426285" y="3119557"/>
            <a:ext cx="499943" cy="499943"/>
          </a:xfrm>
          <a:prstGeom prst="roundRect">
            <a:avLst>
              <a:gd name="adj" fmla="val 20000"/>
            </a:avLst>
          </a:prstGeom>
          <a:noFill/>
          <a:ln w="7620">
            <a:solidFill>
              <a:srgbClr val="552C86"/>
            </a:solidFill>
            <a:prstDash val="solid"/>
          </a:ln>
        </p:spPr>
      </p:sp>
      <p:sp>
        <p:nvSpPr>
          <p:cNvPr id="10" name="Text 7"/>
          <p:cNvSpPr/>
          <p:nvPr/>
        </p:nvSpPr>
        <p:spPr>
          <a:xfrm>
            <a:off x="7581543" y="3161228"/>
            <a:ext cx="189309"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1" name="Text 8"/>
          <p:cNvSpPr/>
          <p:nvPr/>
        </p:nvSpPr>
        <p:spPr>
          <a:xfrm>
            <a:off x="8148399" y="3195876"/>
            <a:ext cx="293572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Revenue Forecasting</a:t>
            </a:r>
            <a:endParaRPr lang="en-US" sz="2187" dirty="0"/>
          </a:p>
        </p:txBody>
      </p:sp>
      <p:sp>
        <p:nvSpPr>
          <p:cNvPr id="12" name="Text 9"/>
          <p:cNvSpPr/>
          <p:nvPr/>
        </p:nvSpPr>
        <p:spPr>
          <a:xfrm>
            <a:off x="8148399" y="3676293"/>
            <a:ext cx="4444008" cy="1421606"/>
          </a:xfrm>
          <a:prstGeom prst="rect">
            <a:avLst/>
          </a:prstGeom>
          <a:noFill/>
          <a:ln/>
        </p:spPr>
        <p:txBody>
          <a:bodyPr wrap="square" rtlCol="0" anchor="t"/>
          <a:lstStyle/>
          <a:p>
            <a:pPr marL="0" indent="0">
              <a:lnSpc>
                <a:spcPts val="2799"/>
              </a:lnSpc>
              <a:buNone/>
            </a:pPr>
            <a:r>
              <a:rPr lang="en-US" sz="2000" dirty="0">
                <a:solidFill>
                  <a:srgbClr val="DCD7E5"/>
                </a:solidFill>
                <a:latin typeface="Heebo" pitchFamily="34" charset="0"/>
                <a:ea typeface="Heebo" pitchFamily="34" charset="-122"/>
                <a:cs typeface="Heebo" pitchFamily="34" charset="-120"/>
              </a:rPr>
              <a:t>Knowing the price elasticity of demand allows companies to accurately predict how changes in price will impact sales volumes and overall revenue.</a:t>
            </a:r>
            <a:endParaRPr lang="en-US" sz="2000" dirty="0"/>
          </a:p>
        </p:txBody>
      </p:sp>
      <p:sp>
        <p:nvSpPr>
          <p:cNvPr id="13" name="Shape 10"/>
          <p:cNvSpPr/>
          <p:nvPr/>
        </p:nvSpPr>
        <p:spPr>
          <a:xfrm>
            <a:off x="2037993" y="5493663"/>
            <a:ext cx="499943" cy="499943"/>
          </a:xfrm>
          <a:prstGeom prst="roundRect">
            <a:avLst>
              <a:gd name="adj" fmla="val 20000"/>
            </a:avLst>
          </a:prstGeom>
          <a:noFill/>
          <a:ln w="7620">
            <a:solidFill>
              <a:srgbClr val="552C86"/>
            </a:solidFill>
            <a:prstDash val="solid"/>
          </a:ln>
        </p:spPr>
      </p:sp>
      <p:sp>
        <p:nvSpPr>
          <p:cNvPr id="14" name="Text 11"/>
          <p:cNvSpPr/>
          <p:nvPr/>
        </p:nvSpPr>
        <p:spPr>
          <a:xfrm>
            <a:off x="2193965" y="5535335"/>
            <a:ext cx="1880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15" name="Text 12"/>
          <p:cNvSpPr/>
          <p:nvPr/>
        </p:nvSpPr>
        <p:spPr>
          <a:xfrm>
            <a:off x="2760107" y="5569982"/>
            <a:ext cx="3291959"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Inventory Management</a:t>
            </a:r>
            <a:endParaRPr lang="en-US" sz="2187" dirty="0"/>
          </a:p>
        </p:txBody>
      </p:sp>
      <p:sp>
        <p:nvSpPr>
          <p:cNvPr id="16" name="Text 13"/>
          <p:cNvSpPr/>
          <p:nvPr/>
        </p:nvSpPr>
        <p:spPr>
          <a:xfrm>
            <a:off x="2760107" y="6050399"/>
            <a:ext cx="4444008" cy="1066205"/>
          </a:xfrm>
          <a:prstGeom prst="rect">
            <a:avLst/>
          </a:prstGeom>
          <a:noFill/>
          <a:ln/>
        </p:spPr>
        <p:txBody>
          <a:bodyPr wrap="square" rtlCol="0" anchor="t"/>
          <a:lstStyle/>
          <a:p>
            <a:pPr marL="0" indent="0">
              <a:lnSpc>
                <a:spcPts val="2799"/>
              </a:lnSpc>
              <a:buNone/>
            </a:pPr>
            <a:r>
              <a:rPr lang="en-US" sz="2000" dirty="0">
                <a:solidFill>
                  <a:srgbClr val="DCD7E5"/>
                </a:solidFill>
                <a:latin typeface="Heebo" pitchFamily="34" charset="0"/>
                <a:ea typeface="Heebo" pitchFamily="34" charset="-122"/>
                <a:cs typeface="Heebo" pitchFamily="34" charset="-120"/>
              </a:rPr>
              <a:t>Firms can better manage inventory levels and production planning based on the price sensitivity of consumers.</a:t>
            </a:r>
            <a:endParaRPr lang="en-US" sz="2000" dirty="0"/>
          </a:p>
        </p:txBody>
      </p:sp>
      <p:sp>
        <p:nvSpPr>
          <p:cNvPr id="17" name="Shape 14"/>
          <p:cNvSpPr/>
          <p:nvPr/>
        </p:nvSpPr>
        <p:spPr>
          <a:xfrm>
            <a:off x="7426285" y="5493663"/>
            <a:ext cx="499943" cy="499943"/>
          </a:xfrm>
          <a:prstGeom prst="roundRect">
            <a:avLst>
              <a:gd name="adj" fmla="val 20000"/>
            </a:avLst>
          </a:prstGeom>
          <a:noFill/>
          <a:ln w="7620">
            <a:solidFill>
              <a:srgbClr val="552C86"/>
            </a:solidFill>
            <a:prstDash val="solid"/>
          </a:ln>
        </p:spPr>
      </p:sp>
      <p:sp>
        <p:nvSpPr>
          <p:cNvPr id="18" name="Text 15"/>
          <p:cNvSpPr/>
          <p:nvPr/>
        </p:nvSpPr>
        <p:spPr>
          <a:xfrm>
            <a:off x="7566065" y="5535335"/>
            <a:ext cx="220385"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4</a:t>
            </a:r>
            <a:endParaRPr lang="en-US" sz="2624" dirty="0"/>
          </a:p>
        </p:txBody>
      </p:sp>
      <p:sp>
        <p:nvSpPr>
          <p:cNvPr id="19" name="Text 16"/>
          <p:cNvSpPr/>
          <p:nvPr/>
        </p:nvSpPr>
        <p:spPr>
          <a:xfrm>
            <a:off x="8148399" y="5569982"/>
            <a:ext cx="4060746"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Government Policy Decisions</a:t>
            </a:r>
            <a:endParaRPr lang="en-US" sz="2187" dirty="0"/>
          </a:p>
        </p:txBody>
      </p:sp>
      <p:sp>
        <p:nvSpPr>
          <p:cNvPr id="20" name="Text 17"/>
          <p:cNvSpPr/>
          <p:nvPr/>
        </p:nvSpPr>
        <p:spPr>
          <a:xfrm>
            <a:off x="8148399" y="6050399"/>
            <a:ext cx="4444008" cy="1066205"/>
          </a:xfrm>
          <a:prstGeom prst="rect">
            <a:avLst/>
          </a:prstGeom>
          <a:noFill/>
          <a:ln/>
        </p:spPr>
        <p:txBody>
          <a:bodyPr wrap="square" rtlCol="0" anchor="t"/>
          <a:lstStyle/>
          <a:p>
            <a:pPr marL="0" indent="0">
              <a:lnSpc>
                <a:spcPts val="2799"/>
              </a:lnSpc>
              <a:buNone/>
            </a:pPr>
            <a:r>
              <a:rPr lang="en-US" sz="2000" dirty="0">
                <a:solidFill>
                  <a:srgbClr val="DCD7E5"/>
                </a:solidFill>
                <a:latin typeface="Heebo" pitchFamily="34" charset="0"/>
                <a:ea typeface="Heebo" pitchFamily="34" charset="-122"/>
                <a:cs typeface="Heebo" pitchFamily="34" charset="-120"/>
              </a:rPr>
              <a:t>Policymakers use price elasticity data to assess the impact of taxes, subsidies, and regulations on consumer behavior.</a:t>
            </a:r>
            <a:endParaRPr lang="en-US" sz="2000" dirty="0"/>
          </a:p>
        </p:txBody>
      </p:sp>
    </p:spTree>
    <p:extLst>
      <p:ext uri="{BB962C8B-B14F-4D97-AF65-F5344CB8AC3E}">
        <p14:creationId xmlns:p14="http://schemas.microsoft.com/office/powerpoint/2010/main" val="3937778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0480"/>
            <a:ext cx="14630400" cy="8229600"/>
          </a:xfrm>
          <a:prstGeom prst="rect">
            <a:avLst/>
          </a:prstGeom>
          <a:solidFill>
            <a:srgbClr val="0D0A2C">
              <a:alpha val="75000"/>
            </a:srgbClr>
          </a:solidFill>
          <a:ln/>
        </p:spPr>
      </p:sp>
      <p:sp>
        <p:nvSpPr>
          <p:cNvPr id="5" name="Text 1"/>
          <p:cNvSpPr/>
          <p:nvPr/>
        </p:nvSpPr>
        <p:spPr>
          <a:xfrm>
            <a:off x="833199" y="2542937"/>
            <a:ext cx="7477601"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Impact of Price Elasticity on Revenue</a:t>
            </a:r>
            <a:endParaRPr lang="en-US" sz="4374" dirty="0"/>
          </a:p>
        </p:txBody>
      </p:sp>
      <p:sp>
        <p:nvSpPr>
          <p:cNvPr id="6" name="Text 2"/>
          <p:cNvSpPr/>
          <p:nvPr/>
        </p:nvSpPr>
        <p:spPr>
          <a:xfrm>
            <a:off x="833199" y="4264938"/>
            <a:ext cx="7477601" cy="1421606"/>
          </a:xfrm>
          <a:prstGeom prst="rect">
            <a:avLst/>
          </a:prstGeom>
          <a:noFill/>
          <a:ln/>
        </p:spPr>
        <p:txBody>
          <a:bodyPr wrap="square" rtlCol="0" anchor="t"/>
          <a:lstStyle/>
          <a:p>
            <a:pPr marL="0" indent="0">
              <a:lnSpc>
                <a:spcPts val="2799"/>
              </a:lnSpc>
              <a:buNone/>
            </a:pPr>
            <a:r>
              <a:rPr lang="en-US" sz="2000" dirty="0">
                <a:solidFill>
                  <a:srgbClr val="DCD7E5"/>
                </a:solidFill>
                <a:latin typeface="Heebo" pitchFamily="34" charset="0"/>
                <a:ea typeface="Heebo" pitchFamily="34" charset="-122"/>
                <a:cs typeface="Heebo" pitchFamily="34" charset="-120"/>
              </a:rPr>
              <a:t>The price elasticity of demand directly impacts a company's revenue. Firms with elastic demand can increase revenue by lowering prices, as the resulting rise in quantity demanded offsets the lower price. Conversely, companies with inelastic demand can maximize revenue by raising prices.</a:t>
            </a:r>
            <a:endParaRPr lang="en-US" sz="2000" dirty="0"/>
          </a:p>
        </p:txBody>
      </p:sp>
      <p:pic>
        <p:nvPicPr>
          <p:cNvPr id="9" name="Picture 8">
            <a:extLst>
              <a:ext uri="{FF2B5EF4-FFF2-40B4-BE49-F238E27FC236}">
                <a16:creationId xmlns:a16="http://schemas.microsoft.com/office/drawing/2014/main" id="{E516CB87-3352-7870-C06D-44D018D8D5F6}"/>
              </a:ext>
            </a:extLst>
          </p:cNvPr>
          <p:cNvPicPr>
            <a:picLocks noChangeAspect="1"/>
          </p:cNvPicPr>
          <p:nvPr/>
        </p:nvPicPr>
        <p:blipFill>
          <a:blip r:embed="rId4"/>
          <a:stretch>
            <a:fillRect/>
          </a:stretch>
        </p:blipFill>
        <p:spPr>
          <a:xfrm>
            <a:off x="9143999" y="1838960"/>
            <a:ext cx="4937358" cy="455168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TotalTime>
  <Words>950</Words>
  <Application>Microsoft Office PowerPoint</Application>
  <PresentationFormat>Custom</PresentationFormat>
  <Paragraphs>84</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Aptos Display</vt:lpstr>
      <vt:lpstr>Aptos Narrow</vt:lpstr>
      <vt:lpstr>Arial</vt:lpstr>
      <vt:lpstr>Cambria Math</vt:lpstr>
      <vt:lpstr>Heebo</vt:lpstr>
      <vt:lpstr>Leelawadee UI</vt:lpstr>
      <vt:lpstr>Montserrat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aman kumar_2011</cp:lastModifiedBy>
  <cp:revision>3</cp:revision>
  <dcterms:created xsi:type="dcterms:W3CDTF">2024-05-06T14:31:15Z</dcterms:created>
  <dcterms:modified xsi:type="dcterms:W3CDTF">2024-05-06T16:06:16Z</dcterms:modified>
</cp:coreProperties>
</file>